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5" r:id="rId2"/>
    <p:sldId id="314" r:id="rId3"/>
    <p:sldId id="297" r:id="rId4"/>
    <p:sldId id="308" r:id="rId5"/>
    <p:sldId id="307" r:id="rId6"/>
    <p:sldId id="294" r:id="rId7"/>
    <p:sldId id="306" r:id="rId8"/>
    <p:sldId id="318" r:id="rId9"/>
    <p:sldId id="331" r:id="rId10"/>
    <p:sldId id="332" r:id="rId11"/>
    <p:sldId id="333" r:id="rId12"/>
    <p:sldId id="326" r:id="rId13"/>
    <p:sldId id="328" r:id="rId14"/>
    <p:sldId id="327" r:id="rId15"/>
    <p:sldId id="334" r:id="rId16"/>
    <p:sldId id="329" r:id="rId17"/>
    <p:sldId id="330" r:id="rId18"/>
    <p:sldId id="325" r:id="rId19"/>
    <p:sldId id="289" r:id="rId20"/>
    <p:sldId id="295" r:id="rId21"/>
    <p:sldId id="29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339933"/>
    <a:srgbClr val="33CC33"/>
    <a:srgbClr val="0080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6393" autoAdjust="0"/>
  </p:normalViewPr>
  <p:slideViewPr>
    <p:cSldViewPr>
      <p:cViewPr varScale="1">
        <p:scale>
          <a:sx n="96" d="100"/>
          <a:sy n="96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4645E0-A096-4449-BE49-654195C923BA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AB466-5DF3-487B-8689-E3BC87A3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6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97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4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07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AB466-5DF3-487B-8689-E3BC87A3D1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6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15CA-37B7-4A34-80A5-7DD4D1EBD9F4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1729-0F97-41E1-A634-A871A526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4885-7590-4391-A54B-F02A1016E1D4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D91B-A652-4DEF-8D95-F4D22AAC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1620-5551-45C2-8370-5609F7F54781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B519-9E7F-4DB3-BFE1-1243DB49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AB91-8DFA-42F9-9AE2-9DE3C90E0DF4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5B5B-B2AD-446B-A886-F3DB71C96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030C-969D-4230-A392-3539A7ADD794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5499-E29B-4A25-805B-87F0C4FE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4E4C-5B1F-45BF-AB19-936429DC7D7F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E47-6F8D-4528-B997-86B881917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C6FE-838B-417F-9665-A1208B945F01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75D4-55D7-4ECE-B81A-3DD7EFBB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4738-9BE1-420C-A6A2-0804E98E1D2B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9F31-3F8C-4C93-BBAF-E22E1414D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07F-FEDD-4696-A7C8-695501594C86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8618-16A7-46C6-9282-6BB127ED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1A99-531B-484C-8DC0-F69E3D1AC483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7828-5D71-4AA4-BC5E-D6BB10AC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BD86-BAA2-4C50-A583-94A8A269DF29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8C23-A9D5-4025-8243-F5D79D6E5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B7DDC-B91E-4993-AE33-D84BFB6F6BA2}" type="datetimeFigureOut">
              <a:rPr lang="en-US"/>
              <a:pPr>
                <a:defRPr/>
              </a:pPr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C8328-D77C-4B52-9B70-C1604810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-graph-gallery.com/index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byexamples.blogspot.com/2015/06/overlay-two-map-layer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-graph-gallery.com/index.html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an.r-project.org/web/views/Econometrics.html" TargetMode="External"/><Relationship Id="rId13" Type="http://schemas.openxmlformats.org/officeDocument/2006/relationships/hyperlink" Target="https://cran.r-project.org/web/views/Genetics.html" TargetMode="External"/><Relationship Id="rId18" Type="http://schemas.openxmlformats.org/officeDocument/2006/relationships/hyperlink" Target="https://cran.r-project.org/web/views/MetaAnalysis.html" TargetMode="External"/><Relationship Id="rId26" Type="http://schemas.openxmlformats.org/officeDocument/2006/relationships/hyperlink" Target="https://cran.r-project.org/web/views/Phylogenetics.html" TargetMode="External"/><Relationship Id="rId3" Type="http://schemas.openxmlformats.org/officeDocument/2006/relationships/hyperlink" Target="https://cran.r-project.org/web/views/Bayesian.html" TargetMode="External"/><Relationship Id="rId21" Type="http://schemas.openxmlformats.org/officeDocument/2006/relationships/hyperlink" Target="https://cran.r-project.org/web/views/Multivariate.html" TargetMode="External"/><Relationship Id="rId34" Type="http://schemas.openxmlformats.org/officeDocument/2006/relationships/hyperlink" Target="https://cran.r-project.org/web/views/gR.html" TargetMode="External"/><Relationship Id="rId7" Type="http://schemas.openxmlformats.org/officeDocument/2006/relationships/hyperlink" Target="https://cran.r-project.org/web/views/Distributions.html" TargetMode="External"/><Relationship Id="rId12" Type="http://schemas.openxmlformats.org/officeDocument/2006/relationships/hyperlink" Target="https://cran.r-project.org/web/views/FunctionalData.html" TargetMode="External"/><Relationship Id="rId17" Type="http://schemas.openxmlformats.org/officeDocument/2006/relationships/hyperlink" Target="https://cran.r-project.org/web/views/MachineLearning.html" TargetMode="External"/><Relationship Id="rId25" Type="http://schemas.openxmlformats.org/officeDocument/2006/relationships/hyperlink" Target="https://cran.r-project.org/web/views/Optimization.html" TargetMode="External"/><Relationship Id="rId33" Type="http://schemas.openxmlformats.org/officeDocument/2006/relationships/hyperlink" Target="https://cran.r-project.org/web/views/Tracking.html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cran.r-project.org/web/views/Hydrology.html" TargetMode="External"/><Relationship Id="rId20" Type="http://schemas.openxmlformats.org/officeDocument/2006/relationships/hyperlink" Target="https://cran.r-project.org/web/views/ModelDeployment.html" TargetMode="External"/><Relationship Id="rId29" Type="http://schemas.openxmlformats.org/officeDocument/2006/relationships/hyperlink" Target="https://cran.r-project.org/web/views/Spatia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n.r-project.org/web/views/DifferentialEquations.html" TargetMode="External"/><Relationship Id="rId11" Type="http://schemas.openxmlformats.org/officeDocument/2006/relationships/hyperlink" Target="https://cran.r-project.org/web/views/ExtremeValue.html" TargetMode="External"/><Relationship Id="rId24" Type="http://schemas.openxmlformats.org/officeDocument/2006/relationships/hyperlink" Target="https://cran.r-project.org/web/views/OfficialStatistics.html" TargetMode="External"/><Relationship Id="rId32" Type="http://schemas.openxmlformats.org/officeDocument/2006/relationships/hyperlink" Target="https://cran.r-project.org/web/views/TimeSeries.html" TargetMode="External"/><Relationship Id="rId5" Type="http://schemas.openxmlformats.org/officeDocument/2006/relationships/hyperlink" Target="https://cran.r-project.org/web/views/Databases.html" TargetMode="External"/><Relationship Id="rId15" Type="http://schemas.openxmlformats.org/officeDocument/2006/relationships/hyperlink" Target="https://cran.r-project.org/web/views/HighPerformanceComputing.html" TargetMode="External"/><Relationship Id="rId23" Type="http://schemas.openxmlformats.org/officeDocument/2006/relationships/hyperlink" Target="https://cran.r-project.org/web/views/NumericalMathematics.html" TargetMode="External"/><Relationship Id="rId28" Type="http://schemas.openxmlformats.org/officeDocument/2006/relationships/hyperlink" Target="https://cran.r-project.org/web/views/Robust.html" TargetMode="External"/><Relationship Id="rId10" Type="http://schemas.openxmlformats.org/officeDocument/2006/relationships/hyperlink" Target="https://cran.r-project.org/web/views/ExperimentalDesign.html" TargetMode="External"/><Relationship Id="rId19" Type="http://schemas.openxmlformats.org/officeDocument/2006/relationships/hyperlink" Target="https://cran.r-project.org/web/views/MissingData.html" TargetMode="External"/><Relationship Id="rId31" Type="http://schemas.openxmlformats.org/officeDocument/2006/relationships/hyperlink" Target="https://cran.r-project.org/web/views/Survival.html" TargetMode="External"/><Relationship Id="rId4" Type="http://schemas.openxmlformats.org/officeDocument/2006/relationships/hyperlink" Target="https://cran.r-project.org/web/views/Cluster.html" TargetMode="External"/><Relationship Id="rId9" Type="http://schemas.openxmlformats.org/officeDocument/2006/relationships/hyperlink" Target="https://cran.r-project.org/web/views/Environmetrics.html" TargetMode="External"/><Relationship Id="rId14" Type="http://schemas.openxmlformats.org/officeDocument/2006/relationships/hyperlink" Target="https://cran.r-project.org/web/views/Graphics.html" TargetMode="External"/><Relationship Id="rId22" Type="http://schemas.openxmlformats.org/officeDocument/2006/relationships/hyperlink" Target="https://cran.r-project.org/web/views/NaturalLanguageProcessing.html" TargetMode="External"/><Relationship Id="rId27" Type="http://schemas.openxmlformats.org/officeDocument/2006/relationships/hyperlink" Target="https://cran.r-project.org/web/views/ReproducibleResearch.html" TargetMode="External"/><Relationship Id="rId30" Type="http://schemas.openxmlformats.org/officeDocument/2006/relationships/hyperlink" Target="https://cran.r-project.org/web/views/SpatioTemporal.html" TargetMode="External"/><Relationship Id="rId35" Type="http://schemas.openxmlformats.org/officeDocument/2006/relationships/hyperlink" Target="https://cran.r-project.org/web/view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view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911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 basics workshop</a:t>
            </a: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0480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June </a:t>
            </a:r>
            <a:r>
              <a:rPr lang="en-US" sz="3200" b="1" dirty="0" smtClean="0">
                <a:latin typeface="+mn-lt"/>
                <a:cs typeface="+mn-cs"/>
              </a:rPr>
              <a:t>20, 21 and 22, 2022 at the </a:t>
            </a:r>
            <a:r>
              <a:rPr lang="en-US" sz="3200" b="1" dirty="0">
                <a:latin typeface="+mn-lt"/>
                <a:cs typeface="+mn-cs"/>
              </a:rPr>
              <a:t>Missouri Botanical Garden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4368225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404040"/>
                </a:solidFill>
              </a:rPr>
              <a:t>Website: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http://rbasicsworkshop.weebly.com/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16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Why use R?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6741DBE-A9FA-4984-9B7C-A92BB70E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75795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How can something free be so good?</a:t>
            </a: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“… </a:t>
            </a:r>
            <a:r>
              <a:rPr lang="en-US" sz="2800">
                <a:solidFill>
                  <a:srgbClr val="77933C"/>
                </a:solidFill>
              </a:rPr>
              <a:t>R is a social and subcultural phenomenon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… propelled by incredible enthusiasm and altruism of hundreds of scientists who share their intellectual achivements on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CRAN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From (Hackenberger, 2020, Croat Med. J. 61: 66-68)</a:t>
            </a:r>
          </a:p>
        </p:txBody>
      </p:sp>
    </p:spTree>
    <p:extLst>
      <p:ext uri="{BB962C8B-B14F-4D97-AF65-F5344CB8AC3E}">
        <p14:creationId xmlns:p14="http://schemas.microsoft.com/office/powerpoint/2010/main" val="383938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Why use R?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6741DBE-A9FA-4984-9B7C-A92BB70E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75795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How can something free be so good?</a:t>
            </a: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“The </a:t>
            </a:r>
            <a:r>
              <a:rPr lang="en-US" sz="2800">
                <a:solidFill>
                  <a:srgbClr val="77933C"/>
                </a:solidFill>
              </a:rPr>
              <a:t>massive collective international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effort represented by the R project exceeds the most </a:t>
            </a:r>
            <a:r>
              <a:rPr lang="en-US" sz="2800">
                <a:solidFill>
                  <a:srgbClr val="77933C"/>
                </a:solidFill>
              </a:rPr>
              <a:t>idealistic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Marxist </a:t>
            </a:r>
            <a:r>
              <a:rPr lang="en-US" sz="2800">
                <a:solidFill>
                  <a:srgbClr val="77933C"/>
                </a:solidFill>
              </a:rPr>
              <a:t>imagination</a:t>
            </a:r>
            <a:r>
              <a:rPr lang="en-US" sz="2800"/>
              <a:t>.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From (Koenker, 2005, “Quantile Regression”)</a:t>
            </a:r>
          </a:p>
        </p:txBody>
      </p:sp>
    </p:spTree>
    <p:extLst>
      <p:ext uri="{BB962C8B-B14F-4D97-AF65-F5344CB8AC3E}">
        <p14:creationId xmlns:p14="http://schemas.microsoft.com/office/powerpoint/2010/main" val="341088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2536F80-1E08-41DA-8318-B3B86E36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FF838-CC9E-4C92-9C7A-3514DC4CE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3"/>
          <a:stretch/>
        </p:blipFill>
        <p:spPr bwMode="auto">
          <a:xfrm>
            <a:off x="152400" y="3022600"/>
            <a:ext cx="5703939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FBD5BB6-9258-4D33-83E8-BB6992135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 bwMode="auto">
          <a:xfrm>
            <a:off x="5791200" y="3556000"/>
            <a:ext cx="31496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67AB5114-2A2C-41EB-A9F4-E341079DE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462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for 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5BC684-F25D-4B49-9B76-1EABBC54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Why use 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43070-B4CB-4000-8754-AFDAF5A03C70}"/>
              </a:ext>
            </a:extLst>
          </p:cNvPr>
          <p:cNvSpPr txBox="1"/>
          <p:nvPr/>
        </p:nvSpPr>
        <p:spPr>
          <a:xfrm>
            <a:off x="810388" y="6336268"/>
            <a:ext cx="490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6"/>
              </a:rPr>
              <a:t>https://www.r-graph-gallery.com/index.html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8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67AB5114-2A2C-41EB-A9F4-E341079DE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4622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for graphics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5BC684-F25D-4B49-9B76-1EABBC54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Why use 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26743-77D7-48CC-B4D2-58A56D3512DE}"/>
              </a:ext>
            </a:extLst>
          </p:cNvPr>
          <p:cNvSpPr txBox="1"/>
          <p:nvPr/>
        </p:nvSpPr>
        <p:spPr>
          <a:xfrm>
            <a:off x="463603" y="6488668"/>
            <a:ext cx="7080197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From </a:t>
            </a:r>
            <a:r>
              <a:rPr lang="en-US" sz="1700" dirty="0">
                <a:hlinkClick r:id="rId2"/>
              </a:rPr>
              <a:t>http://rbyexamples.blogspot.com/2015/06/overlay-two-map-layers.html</a:t>
            </a:r>
            <a:endParaRPr lang="en-US" sz="17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518B73F-AFCA-438E-9C45-03A93A44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3737"/>
            <a:ext cx="2886663" cy="28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869D804-BE95-4DBE-A909-60E9AC44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4547"/>
            <a:ext cx="6096000" cy="35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D841F5-9B15-4B08-B14A-3BBEA8739624}"/>
              </a:ext>
            </a:extLst>
          </p:cNvPr>
          <p:cNvSpPr txBox="1"/>
          <p:nvPr/>
        </p:nvSpPr>
        <p:spPr>
          <a:xfrm rot="16200000">
            <a:off x="7283802" y="1564336"/>
            <a:ext cx="296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</a:t>
            </a:r>
            <a:br>
              <a:rPr lang="en-US" sz="1200" dirty="0"/>
            </a:br>
            <a:r>
              <a:rPr lang="en-US" sz="1200" dirty="0">
                <a:hlinkClick r:id="rId5"/>
              </a:rPr>
              <a:t>https://www.r-graph-gallery.com/index.html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041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for graphics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Tools for a wide range of statistical analyses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Why use R?</a:t>
            </a:r>
          </a:p>
        </p:txBody>
      </p:sp>
    </p:spTree>
    <p:extLst>
      <p:ext uri="{BB962C8B-B14F-4D97-AF65-F5344CB8AC3E}">
        <p14:creationId xmlns:p14="http://schemas.microsoft.com/office/powerpoint/2010/main" val="218177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for graphics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Tools for a wide range of statistical analyses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Why use R?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7BB45-E6D8-4D92-AC07-8AE0A3C59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42495"/>
              </p:ext>
            </p:extLst>
          </p:nvPr>
        </p:nvGraphicFramePr>
        <p:xfrm>
          <a:off x="5234748" y="76200"/>
          <a:ext cx="3886200" cy="6729984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28230095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377526146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Bayesian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Bayesian Inference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834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Cluster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Cluster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195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Databases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Databases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0661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DifferentialEquations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Differential Equations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3674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Distributions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Probability Distributions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9275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Econometrics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Econometrics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87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Environmetrics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Ecological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5606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ExperimentalDesign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Analysis Experiments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55965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1"/>
                        </a:rPr>
                        <a:t>ExtremeValue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Extreme Value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584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2"/>
                        </a:rPr>
                        <a:t>FunctionalData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Functional Data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49832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3"/>
                        </a:rPr>
                        <a:t>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Statistical 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6686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4"/>
                        </a:rPr>
                        <a:t>Graphics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Graphic &amp; </a:t>
                      </a:r>
                      <a:r>
                        <a:rPr lang="fr-FR" sz="1200" dirty="0" err="1"/>
                        <a:t>Visualization</a:t>
                      </a:r>
                      <a:endParaRPr lang="fr-FR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23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5"/>
                        </a:rPr>
                        <a:t>HighPerformanceComputing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Parallel Computing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98556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6"/>
                        </a:rPr>
                        <a:t>Hydrology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Hydrological Data Modeling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7191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7"/>
                        </a:rPr>
                        <a:t>MachineLearning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Machine Learning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474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8"/>
                        </a:rPr>
                        <a:t>MetaAnalysis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Meta-Analysis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07007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9"/>
                        </a:rPr>
                        <a:t>MissingData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Missing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03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0"/>
                        </a:rPr>
                        <a:t>ModelDeployment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Model Deployment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88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1"/>
                        </a:rPr>
                        <a:t>Multivariate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Multivariate Statistics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028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2"/>
                        </a:rPr>
                        <a:t>NaturalLanguageProcessing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Natural Language Processing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403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3"/>
                        </a:rPr>
                        <a:t>NumericalMathematics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Numerical Mathematics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257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4"/>
                        </a:rPr>
                        <a:t>OfficialStatistics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Official Statistics &amp; Surveys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739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5"/>
                        </a:rPr>
                        <a:t>Optimization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Mathematical Optimization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960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6"/>
                        </a:rPr>
                        <a:t>Phylogenetics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Phylogenetics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1207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7"/>
                        </a:rPr>
                        <a:t>ReproducibleResearch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Reproducible Research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97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8"/>
                        </a:rPr>
                        <a:t>Robust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Robust Statistical Methods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30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9"/>
                        </a:rPr>
                        <a:t>Spatial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of Spatial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5319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0"/>
                        </a:rPr>
                        <a:t>SpatioTemporal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Spatio</a:t>
                      </a:r>
                      <a:r>
                        <a:rPr lang="en-US" sz="1200" dirty="0"/>
                        <a:t>-Temporal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673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1"/>
                        </a:rPr>
                        <a:t>Survival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Survival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3638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2"/>
                        </a:rPr>
                        <a:t>TimeSeries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Series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3342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3"/>
                        </a:rPr>
                        <a:t>Tracking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Processing Tracking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7097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4"/>
                        </a:rPr>
                        <a:t>gR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gRaphical</a:t>
                      </a:r>
                      <a:r>
                        <a:rPr lang="en-US" sz="1200" dirty="0"/>
                        <a:t> Models in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094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AF18E1-4F81-478E-9FAB-78EEEC24A600}"/>
              </a:ext>
            </a:extLst>
          </p:cNvPr>
          <p:cNvSpPr txBox="1"/>
          <p:nvPr/>
        </p:nvSpPr>
        <p:spPr>
          <a:xfrm>
            <a:off x="974784" y="4687669"/>
            <a:ext cx="374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From CRAN Task Views at</a:t>
            </a:r>
            <a:br>
              <a:rPr lang="en-US"/>
            </a:br>
            <a:r>
              <a:rPr lang="en-US">
                <a:hlinkClick r:id="rId35"/>
              </a:rPr>
              <a:t>https://cran.r-project.org/web/views/</a:t>
            </a:r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D8403B1-74D9-400A-9810-3B0220A5F091}"/>
              </a:ext>
            </a:extLst>
          </p:cNvPr>
          <p:cNvSpPr/>
          <p:nvPr/>
        </p:nvSpPr>
        <p:spPr>
          <a:xfrm>
            <a:off x="4648200" y="76200"/>
            <a:ext cx="431800" cy="6729984"/>
          </a:xfrm>
          <a:prstGeom prst="leftBrace">
            <a:avLst>
              <a:gd name="adj1" fmla="val 8333"/>
              <a:gd name="adj2" fmla="val 7242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for graphics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Tools for a wide range of statistical analyses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Recently developed tools available immediately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Why use R?</a:t>
            </a:r>
          </a:p>
        </p:txBody>
      </p:sp>
    </p:spTree>
    <p:extLst>
      <p:ext uri="{BB962C8B-B14F-4D97-AF65-F5344CB8AC3E}">
        <p14:creationId xmlns:p14="http://schemas.microsoft.com/office/powerpoint/2010/main" val="113194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for graphics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Tools for a wide range of statistical analyses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Recently developed tools available immediately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Freedom to develop your own tools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Why use R?</a:t>
            </a:r>
          </a:p>
        </p:txBody>
      </p:sp>
    </p:spTree>
    <p:extLst>
      <p:ext uri="{BB962C8B-B14F-4D97-AF65-F5344CB8AC3E}">
        <p14:creationId xmlns:p14="http://schemas.microsoft.com/office/powerpoint/2010/main" val="42956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DBB8036-9AD1-4B5A-8CD6-F4CBC24F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85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The popularity of 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DCD62-98A1-4C65-B545-7438759B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369"/>
            <a:ext cx="9144000" cy="5887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77D6D-E0B0-428A-AB5D-BFECCB762BAC}"/>
              </a:ext>
            </a:extLst>
          </p:cNvPr>
          <p:cNvSpPr txBox="1"/>
          <p:nvPr/>
        </p:nvSpPr>
        <p:spPr>
          <a:xfrm>
            <a:off x="4208626" y="4800600"/>
            <a:ext cx="440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(From Lai et al. 2019. Ecosphere 10: e02567) </a:t>
            </a:r>
          </a:p>
        </p:txBody>
      </p:sp>
    </p:spTree>
    <p:extLst>
      <p:ext uri="{BB962C8B-B14F-4D97-AF65-F5344CB8AC3E}">
        <p14:creationId xmlns:p14="http://schemas.microsoft.com/office/powerpoint/2010/main" val="376123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l="4100" t="7761" r="6000" b="10960"/>
          <a:stretch>
            <a:fillRect/>
          </a:stretch>
        </p:blipFill>
        <p:spPr bwMode="auto">
          <a:xfrm>
            <a:off x="304799" y="1612900"/>
            <a:ext cx="8471935" cy="4787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8600" y="349250"/>
            <a:ext cx="392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Three windows in R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054100" y="925513"/>
            <a:ext cx="166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Console</a:t>
            </a:r>
          </a:p>
        </p:txBody>
      </p:sp>
      <p:cxnSp>
        <p:nvCxnSpPr>
          <p:cNvPr id="5" name="Straight Arrow Connector 4"/>
          <p:cNvCxnSpPr>
            <a:stCxn id="31747" idx="2"/>
          </p:cNvCxnSpPr>
          <p:nvPr/>
        </p:nvCxnSpPr>
        <p:spPr>
          <a:xfrm>
            <a:off x="1947863" y="1463675"/>
            <a:ext cx="490537" cy="15081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191000" y="925513"/>
            <a:ext cx="130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Editor</a:t>
            </a:r>
          </a:p>
        </p:txBody>
      </p:sp>
      <p:cxnSp>
        <p:nvCxnSpPr>
          <p:cNvPr id="12" name="Straight Arrow Connector 11"/>
          <p:cNvCxnSpPr>
            <a:stCxn id="31749" idx="2"/>
          </p:cNvCxnSpPr>
          <p:nvPr/>
        </p:nvCxnSpPr>
        <p:spPr>
          <a:xfrm>
            <a:off x="5419725" y="1447800"/>
            <a:ext cx="752475" cy="10509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6978650" y="685800"/>
            <a:ext cx="1808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Graphics</a:t>
            </a:r>
          </a:p>
        </p:txBody>
      </p:sp>
      <p:cxnSp>
        <p:nvCxnSpPr>
          <p:cNvPr id="31752" name="Straight Arrow Connector 11"/>
          <p:cNvCxnSpPr>
            <a:cxnSpLocks noChangeShapeType="1"/>
            <a:stCxn id="31751" idx="2"/>
          </p:cNvCxnSpPr>
          <p:nvPr/>
        </p:nvCxnSpPr>
        <p:spPr bwMode="auto">
          <a:xfrm flipH="1">
            <a:off x="6772275" y="1327150"/>
            <a:ext cx="1111250" cy="3000375"/>
          </a:xfrm>
          <a:prstGeom prst="straightConnector1">
            <a:avLst/>
          </a:prstGeom>
          <a:noFill/>
          <a:ln w="38100" algn="ctr">
            <a:solidFill>
              <a:srgbClr val="4A452A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444500"/>
            <a:ext cx="2248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Instructors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1225927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J. </a:t>
            </a:r>
            <a:r>
              <a:rPr lang="en-US" sz="2400" b="1" dirty="0" err="1"/>
              <a:t>Sebastián</a:t>
            </a:r>
            <a:r>
              <a:rPr lang="en-US" sz="2400" b="1" dirty="0"/>
              <a:t> </a:t>
            </a:r>
            <a:r>
              <a:rPr lang="en-US" sz="2400" b="1" dirty="0" err="1"/>
              <a:t>Tello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400" dirty="0">
                <a:solidFill>
                  <a:srgbClr val="404040"/>
                </a:solidFill>
              </a:rPr>
              <a:t>Center for Conservation and Sustainable Development</a:t>
            </a:r>
          </a:p>
          <a:p>
            <a:r>
              <a:rPr lang="en-US" sz="2400" dirty="0">
                <a:solidFill>
                  <a:srgbClr val="404040"/>
                </a:solidFill>
              </a:rPr>
              <a:t>Missouri Botanical </a:t>
            </a:r>
            <a:r>
              <a:rPr lang="en-US" sz="2400" dirty="0">
                <a:solidFill>
                  <a:srgbClr val="404040"/>
                </a:solidFill>
              </a:rPr>
              <a:t>Garden</a:t>
            </a:r>
            <a:endParaRPr lang="en-US" sz="2400" dirty="0">
              <a:solidFill>
                <a:srgbClr val="404040"/>
              </a:solidFill>
            </a:endParaRPr>
          </a:p>
          <a:p>
            <a:endParaRPr lang="en-US" sz="2400" b="1" dirty="0" smtClean="0">
              <a:solidFill>
                <a:srgbClr val="404040"/>
              </a:solidFill>
            </a:endParaRPr>
          </a:p>
          <a:p>
            <a:r>
              <a:rPr lang="en-US" sz="2400" b="1" dirty="0" smtClean="0">
                <a:solidFill>
                  <a:srgbClr val="404040"/>
                </a:solidFill>
              </a:rPr>
              <a:t>Eduardo Aguirre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Ph.D. Student. Washington University in St. Louis and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Missouri Botanical Garden</a:t>
            </a:r>
          </a:p>
          <a:p>
            <a:endParaRPr lang="en-US" sz="2400" b="1" dirty="0">
              <a:solidFill>
                <a:srgbClr val="404040"/>
              </a:solidFill>
            </a:endParaRPr>
          </a:p>
          <a:p>
            <a:endParaRPr lang="en-US" sz="24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444500"/>
            <a:ext cx="263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How to get R</a:t>
            </a:r>
          </a:p>
        </p:txBody>
      </p:sp>
      <p:sp>
        <p:nvSpPr>
          <p:cNvPr id="30722" name="Rectangle 13"/>
          <p:cNvSpPr>
            <a:spLocks noChangeArrowheads="1"/>
          </p:cNvSpPr>
          <p:nvPr/>
        </p:nvSpPr>
        <p:spPr bwMode="auto">
          <a:xfrm>
            <a:off x="457200" y="1066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>
                <a:solidFill>
                  <a:srgbClr val="404040"/>
                </a:solidFill>
              </a:rPr>
              <a:t>From </a:t>
            </a:r>
            <a:r>
              <a:rPr lang="en-US" sz="3200">
                <a:solidFill>
                  <a:srgbClr val="558ED5"/>
                </a:solidFill>
                <a:hlinkClick r:id="rId2"/>
              </a:rPr>
              <a:t>www.r-project.org</a:t>
            </a:r>
            <a:r>
              <a:rPr lang="en-US" sz="3200">
                <a:solidFill>
                  <a:srgbClr val="558ED5"/>
                </a:solidFill>
              </a:rPr>
              <a:t>. </a:t>
            </a:r>
            <a:r>
              <a:rPr lang="en-US" sz="3200">
                <a:solidFill>
                  <a:srgbClr val="404040"/>
                </a:solidFill>
              </a:rPr>
              <a:t>R is a GNU project.</a:t>
            </a:r>
            <a:endParaRPr lang="en-US" sz="3200" b="1">
              <a:solidFill>
                <a:srgbClr val="77933C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 l="12039" t="2917" r="38281" b="50407"/>
          <a:stretch>
            <a:fillRect/>
          </a:stretch>
        </p:blipFill>
        <p:spPr bwMode="auto">
          <a:xfrm>
            <a:off x="572476" y="1779045"/>
            <a:ext cx="8001000" cy="46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68300" y="1066800"/>
            <a:ext cx="862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Homework: </a:t>
            </a:r>
            <a:r>
              <a:rPr lang="en-US" sz="3600" dirty="0">
                <a:solidFill>
                  <a:srgbClr val="404040"/>
                </a:solidFill>
              </a:rPr>
              <a:t>Exercise 1.1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838200" y="21494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b="1" dirty="0">
                <a:solidFill>
                  <a:srgbClr val="77933C"/>
                </a:solidFill>
              </a:rPr>
              <a:t>Objective: </a:t>
            </a:r>
            <a:r>
              <a:rPr lang="en-US" sz="3200" dirty="0">
                <a:solidFill>
                  <a:srgbClr val="404040"/>
                </a:solidFill>
              </a:rPr>
              <a:t>experiencing 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457200" y="1111250"/>
            <a:ext cx="84582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To teach the basic knowledge necessary to use R independently, thus helping participants initiate their own process of learning the specific tools needed for their research.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404040"/>
              </a:solidFill>
            </a:endParaRPr>
          </a:p>
          <a:p>
            <a:pPr marL="342900" indent="-342900"/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1313" y="444500"/>
            <a:ext cx="2009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Objective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14700"/>
            <a:ext cx="7315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ChangeArrowheads="1"/>
          </p:cNvSpPr>
          <p:nvPr/>
        </p:nvSpPr>
        <p:spPr bwMode="auto">
          <a:xfrm>
            <a:off x="457200" y="15240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000" dirty="0" smtClean="0">
                <a:solidFill>
                  <a:srgbClr val="404040"/>
                </a:solidFill>
              </a:rPr>
              <a:t>Three full days, two sessions</a:t>
            </a:r>
          </a:p>
          <a:p>
            <a:endParaRPr lang="en-US" sz="3000" dirty="0" smtClean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000" dirty="0">
                <a:solidFill>
                  <a:srgbClr val="404040"/>
                </a:solidFill>
              </a:rPr>
              <a:t>First session </a:t>
            </a:r>
            <a:r>
              <a:rPr lang="en-US" sz="3000" b="1" dirty="0" smtClean="0">
                <a:solidFill>
                  <a:srgbClr val="77933C"/>
                </a:solidFill>
              </a:rPr>
              <a:t>8</a:t>
            </a:r>
            <a:r>
              <a:rPr lang="en-US" sz="3000" b="1" dirty="0" smtClean="0">
                <a:solidFill>
                  <a:srgbClr val="77933C"/>
                </a:solidFill>
              </a:rPr>
              <a:t>:00 </a:t>
            </a:r>
            <a:r>
              <a:rPr lang="en-US" sz="3000" b="1" dirty="0">
                <a:solidFill>
                  <a:srgbClr val="77933C"/>
                </a:solidFill>
              </a:rPr>
              <a:t>am to </a:t>
            </a:r>
            <a:r>
              <a:rPr lang="en-US" sz="3000" b="1" dirty="0" smtClean="0">
                <a:solidFill>
                  <a:srgbClr val="77933C"/>
                </a:solidFill>
              </a:rPr>
              <a:t>noon.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  <a:endParaRPr lang="en-US" sz="3000" dirty="0">
              <a:solidFill>
                <a:srgbClr val="404040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A </a:t>
            </a:r>
            <a:r>
              <a:rPr lang="en-US" sz="2400" dirty="0">
                <a:solidFill>
                  <a:srgbClr val="404040"/>
                </a:solidFill>
              </a:rPr>
              <a:t>15-minute break: </a:t>
            </a:r>
            <a:r>
              <a:rPr lang="en-US" sz="2400" b="1" dirty="0" smtClean="0">
                <a:solidFill>
                  <a:srgbClr val="77933C"/>
                </a:solidFill>
              </a:rPr>
              <a:t>10:00 </a:t>
            </a:r>
            <a:r>
              <a:rPr lang="en-US" sz="2400" b="1" dirty="0">
                <a:solidFill>
                  <a:srgbClr val="77933C"/>
                </a:solidFill>
              </a:rPr>
              <a:t>am to </a:t>
            </a:r>
            <a:r>
              <a:rPr lang="en-US" sz="2400" b="1" dirty="0" smtClean="0">
                <a:solidFill>
                  <a:srgbClr val="77933C"/>
                </a:solidFill>
              </a:rPr>
              <a:t>10:15.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endParaRPr lang="en-US" sz="3000" dirty="0"/>
          </a:p>
          <a:p>
            <a:pPr marL="342900" indent="-342900">
              <a:buFont typeface="Arial" charset="0"/>
              <a:buChar char="•"/>
            </a:pPr>
            <a:r>
              <a:rPr lang="en-US" sz="3000" dirty="0">
                <a:solidFill>
                  <a:srgbClr val="404040"/>
                </a:solidFill>
              </a:rPr>
              <a:t>Lunch break </a:t>
            </a:r>
            <a:r>
              <a:rPr lang="en-US" sz="3000" b="1" dirty="0">
                <a:solidFill>
                  <a:srgbClr val="77933C"/>
                </a:solidFill>
              </a:rPr>
              <a:t>noon to 1:30 </a:t>
            </a:r>
            <a:r>
              <a:rPr lang="en-US" sz="3000" b="1" dirty="0" smtClean="0">
                <a:solidFill>
                  <a:srgbClr val="77933C"/>
                </a:solidFill>
              </a:rPr>
              <a:t>pm.</a:t>
            </a:r>
            <a:endParaRPr lang="en-US" sz="3000" b="1" dirty="0">
              <a:solidFill>
                <a:srgbClr val="77933C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3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3000" dirty="0" smtClean="0">
                <a:solidFill>
                  <a:srgbClr val="404040"/>
                </a:solidFill>
              </a:rPr>
              <a:t>Second  </a:t>
            </a:r>
            <a:r>
              <a:rPr lang="en-US" sz="3000" dirty="0">
                <a:solidFill>
                  <a:srgbClr val="404040"/>
                </a:solidFill>
              </a:rPr>
              <a:t>session </a:t>
            </a:r>
            <a:r>
              <a:rPr lang="en-US" sz="3000" b="1" dirty="0" smtClean="0">
                <a:solidFill>
                  <a:srgbClr val="77933C"/>
                </a:solidFill>
              </a:rPr>
              <a:t>1:30 pm </a:t>
            </a:r>
            <a:r>
              <a:rPr lang="en-US" sz="3000" b="1" dirty="0">
                <a:solidFill>
                  <a:srgbClr val="77933C"/>
                </a:solidFill>
              </a:rPr>
              <a:t>to </a:t>
            </a:r>
            <a:r>
              <a:rPr lang="en-US" sz="3000" b="1" dirty="0" smtClean="0">
                <a:solidFill>
                  <a:srgbClr val="77933C"/>
                </a:solidFill>
              </a:rPr>
              <a:t>5:00 pm.</a:t>
            </a:r>
            <a:r>
              <a:rPr lang="en-US" sz="3000" dirty="0" smtClean="0">
                <a:solidFill>
                  <a:srgbClr val="404040"/>
                </a:solidFill>
              </a:rPr>
              <a:t>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A </a:t>
            </a:r>
            <a:r>
              <a:rPr lang="en-US" sz="2400" dirty="0">
                <a:solidFill>
                  <a:srgbClr val="404040"/>
                </a:solidFill>
              </a:rPr>
              <a:t>15-minute break: </a:t>
            </a:r>
            <a:r>
              <a:rPr lang="en-US" sz="2400" b="1" dirty="0" smtClean="0">
                <a:solidFill>
                  <a:srgbClr val="77933C"/>
                </a:solidFill>
              </a:rPr>
              <a:t>3:00 </a:t>
            </a:r>
            <a:r>
              <a:rPr lang="en-US" sz="2400" b="1" dirty="0">
                <a:solidFill>
                  <a:srgbClr val="77933C"/>
                </a:solidFill>
              </a:rPr>
              <a:t>am to </a:t>
            </a:r>
            <a:r>
              <a:rPr lang="en-US" sz="2400" b="1" dirty="0" smtClean="0">
                <a:solidFill>
                  <a:srgbClr val="77933C"/>
                </a:solidFill>
              </a:rPr>
              <a:t>3:15.</a:t>
            </a:r>
            <a:endParaRPr lang="en-US" sz="2400" dirty="0"/>
          </a:p>
          <a:p>
            <a:endParaRPr lang="en-US" sz="3000" dirty="0">
              <a:solidFill>
                <a:srgbClr val="404040"/>
              </a:solidFill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34963" y="444500"/>
            <a:ext cx="1782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 err="1">
                <a:solidFill>
                  <a:srgbClr val="E46C0A"/>
                </a:solidFill>
              </a:rPr>
              <a:t>Logistics</a:t>
            </a:r>
            <a:endParaRPr lang="es-EC" sz="3600" b="1" dirty="0">
              <a:solidFill>
                <a:srgbClr val="E46C0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44500"/>
            <a:ext cx="189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Contents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A2D3D82-268B-4BD1-9C5E-9002C078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773704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http://rbasicsworkshop.weebly.com/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0"/>
            <a:ext cx="9144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+mn-lt"/>
                <a:cs typeface="+mn-cs"/>
              </a:rPr>
              <a:t>1. INTRODUCTION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2198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What is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R is a </a:t>
            </a:r>
            <a:r>
              <a:rPr lang="en-US" sz="2800" b="1" dirty="0">
                <a:solidFill>
                  <a:srgbClr val="77933C"/>
                </a:solidFill>
              </a:rPr>
              <a:t>language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77933C"/>
                </a:solidFill>
              </a:rPr>
              <a:t>environment </a:t>
            </a:r>
            <a:r>
              <a:rPr lang="en-US" sz="2800" dirty="0"/>
              <a:t>for statistical computing and graphics. </a:t>
            </a:r>
            <a:r>
              <a:rPr lang="en-US" sz="2800" b="1" dirty="0">
                <a:solidFill>
                  <a:srgbClr val="77933C"/>
                </a:solidFill>
              </a:rPr>
              <a:t>Environment</a:t>
            </a:r>
            <a:r>
              <a:rPr lang="en-US" sz="2800" dirty="0"/>
              <a:t> = planned and coherent system of flexible tools (“An Introduction to R” by R Core Team).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 can be used for: data manipulation, data analysis, creating graphs, designing and running computer simulations.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 is extended by thousands of </a:t>
            </a:r>
            <a:r>
              <a:rPr lang="en-US" sz="2800" b="1" dirty="0">
                <a:solidFill>
                  <a:srgbClr val="77933C"/>
                </a:solidFill>
              </a:rPr>
              <a:t>packages</a:t>
            </a:r>
            <a:r>
              <a:rPr lang="en-US" sz="2800" dirty="0"/>
              <a:t> described in “Task Views” at CRAN (The Comprehensive R Archive Network): </a:t>
            </a:r>
            <a:r>
              <a:rPr lang="en-US" sz="2800" dirty="0">
                <a:hlinkClick r:id="rId3"/>
              </a:rPr>
              <a:t>https://cran.r-project.org/web/views/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 err="1">
                <a:solidFill>
                  <a:srgbClr val="E46C0A"/>
                </a:solidFill>
              </a:rPr>
              <a:t>Why</a:t>
            </a:r>
            <a:r>
              <a:rPr lang="es-EC" sz="3600" b="1" dirty="0">
                <a:solidFill>
                  <a:srgbClr val="E46C0A"/>
                </a:solidFill>
              </a:rPr>
              <a:t> use R?</a:t>
            </a:r>
          </a:p>
        </p:txBody>
      </p:sp>
    </p:spTree>
    <p:extLst>
      <p:ext uri="{BB962C8B-B14F-4D97-AF65-F5344CB8AC3E}">
        <p14:creationId xmlns:p14="http://schemas.microsoft.com/office/powerpoint/2010/main" val="109700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Why use R?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6741DBE-A9FA-4984-9B7C-A92BB70E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75795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How can something free be so good?</a:t>
            </a:r>
          </a:p>
        </p:txBody>
      </p:sp>
    </p:spTree>
    <p:extLst>
      <p:ext uri="{BB962C8B-B14F-4D97-AF65-F5344CB8AC3E}">
        <p14:creationId xmlns:p14="http://schemas.microsoft.com/office/powerpoint/2010/main" val="179896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6178</TotalTime>
  <Words>580</Words>
  <Application>Microsoft Office PowerPoint</Application>
  <PresentationFormat>On-screen Show (4:3)</PresentationFormat>
  <Paragraphs>171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Tello</dc:creator>
  <cp:lastModifiedBy>Sebastian Tello</cp:lastModifiedBy>
  <cp:revision>304</cp:revision>
  <dcterms:created xsi:type="dcterms:W3CDTF">2006-08-16T00:00:00Z</dcterms:created>
  <dcterms:modified xsi:type="dcterms:W3CDTF">2022-06-19T22:09:48Z</dcterms:modified>
</cp:coreProperties>
</file>