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14" r:id="rId3"/>
    <p:sldId id="320" r:id="rId4"/>
    <p:sldId id="334" r:id="rId5"/>
    <p:sldId id="308" r:id="rId6"/>
    <p:sldId id="307" r:id="rId7"/>
    <p:sldId id="294" r:id="rId8"/>
    <p:sldId id="335" r:id="rId9"/>
    <p:sldId id="306" r:id="rId10"/>
    <p:sldId id="318" r:id="rId11"/>
    <p:sldId id="331" r:id="rId12"/>
    <p:sldId id="336" r:id="rId13"/>
    <p:sldId id="326" r:id="rId14"/>
    <p:sldId id="328" r:id="rId15"/>
    <p:sldId id="327" r:id="rId16"/>
    <p:sldId id="338" r:id="rId17"/>
    <p:sldId id="337" r:id="rId18"/>
    <p:sldId id="323" r:id="rId19"/>
    <p:sldId id="325" r:id="rId20"/>
    <p:sldId id="295" r:id="rId21"/>
    <p:sldId id="289" r:id="rId22"/>
    <p:sldId id="29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339933"/>
    <a:srgbClr val="33CC33"/>
    <a:srgbClr val="0080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86393" autoAdjust="0"/>
  </p:normalViewPr>
  <p:slideViewPr>
    <p:cSldViewPr>
      <p:cViewPr varScale="1">
        <p:scale>
          <a:sx n="139" d="100"/>
          <a:sy n="139" d="100"/>
        </p:scale>
        <p:origin x="231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4645E0-A096-4449-BE49-654195C923BA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AB466-5DF3-487B-8689-E3BC87A3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97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98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AB466-5DF3-487B-8689-E3BC87A3D1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0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15CA-37B7-4A34-80A5-7DD4D1EBD9F4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1729-0F97-41E1-A634-A871A526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4885-7590-4391-A54B-F02A1016E1D4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D91B-A652-4DEF-8D95-F4D22AAC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1620-5551-45C2-8370-5609F7F54781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B519-9E7F-4DB3-BFE1-1243DB49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AB91-8DFA-42F9-9AE2-9DE3C90E0DF4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5B5B-B2AD-446B-A886-F3DB71C96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030C-969D-4230-A392-3539A7ADD794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5499-E29B-4A25-805B-87F0C4FE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4E4C-5B1F-45BF-AB19-936429DC7D7F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E47-6F8D-4528-B997-86B881917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C6FE-838B-417F-9665-A1208B945F01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75D4-55D7-4ECE-B81A-3DD7EFBB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4738-9BE1-420C-A6A2-0804E98E1D2B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9F31-3F8C-4C93-BBAF-E22E1414D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07F-FEDD-4696-A7C8-695501594C86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8618-16A7-46C6-9282-6BB127ED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1A99-531B-484C-8DC0-F69E3D1AC483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7828-5D71-4AA4-BC5E-D6BB10AC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BD86-BAA2-4C50-A583-94A8A269DF29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8C23-A9D5-4025-8243-F5D79D6E5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B7DDC-B91E-4993-AE33-D84BFB6F6BA2}" type="datetimeFigureOut">
              <a:rPr lang="en-US"/>
              <a:pPr>
                <a:defRPr/>
              </a:pPr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C8328-D77C-4B52-9B70-C1604810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-graph-gallery.com/index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byexamples.blogspot.com/2015/06/overlay-two-map-layer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-graph-gallery.com/index.html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hyperlink" Target="https://cran.r-project.org/web/views/Genetics.html" TargetMode="External"/><Relationship Id="rId18" Type="http://schemas.openxmlformats.org/officeDocument/2006/relationships/hyperlink" Target="https://cran.r-project.org/web/views/MetaAnalysis.html" TargetMode="External"/><Relationship Id="rId26" Type="http://schemas.openxmlformats.org/officeDocument/2006/relationships/hyperlink" Target="https://cran.r-project.org/web/views/Phylogenetics.html" TargetMode="External"/><Relationship Id="rId3" Type="http://schemas.openxmlformats.org/officeDocument/2006/relationships/hyperlink" Target="https://cran.r-project.org/web/views/Bayesian.html" TargetMode="External"/><Relationship Id="rId21" Type="http://schemas.openxmlformats.org/officeDocument/2006/relationships/hyperlink" Target="https://cran.r-project.org/web/views/Multivariate.html" TargetMode="External"/><Relationship Id="rId34" Type="http://schemas.openxmlformats.org/officeDocument/2006/relationships/hyperlink" Target="https://cran.r-project.org/web/views/gR.html" TargetMode="External"/><Relationship Id="rId7" Type="http://schemas.openxmlformats.org/officeDocument/2006/relationships/hyperlink" Target="https://cran.r-project.org/web/views/Distributions.html" TargetMode="External"/><Relationship Id="rId12" Type="http://schemas.openxmlformats.org/officeDocument/2006/relationships/hyperlink" Target="https://cran.r-project.org/web/views/FunctionalData.html" TargetMode="External"/><Relationship Id="rId17" Type="http://schemas.openxmlformats.org/officeDocument/2006/relationships/hyperlink" Target="https://cran.r-project.org/web/views/MachineLearning.html" TargetMode="External"/><Relationship Id="rId25" Type="http://schemas.openxmlformats.org/officeDocument/2006/relationships/hyperlink" Target="https://cran.r-project.org/web/views/Optimization.html" TargetMode="External"/><Relationship Id="rId33" Type="http://schemas.openxmlformats.org/officeDocument/2006/relationships/hyperlink" Target="https://cran.r-project.org/web/views/Tracking.htm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cran.r-project.org/web/views/Hydrology.html" TargetMode="External"/><Relationship Id="rId20" Type="http://schemas.openxmlformats.org/officeDocument/2006/relationships/hyperlink" Target="https://cran.r-project.org/web/views/ModelDeployment.html" TargetMode="External"/><Relationship Id="rId29" Type="http://schemas.openxmlformats.org/officeDocument/2006/relationships/hyperlink" Target="https://cran.r-project.org/web/views/Spatia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n.r-project.org/web/views/DifferentialEquations.html" TargetMode="External"/><Relationship Id="rId11" Type="http://schemas.openxmlformats.org/officeDocument/2006/relationships/hyperlink" Target="https://cran.r-project.org/web/views/ExtremeValue.html" TargetMode="External"/><Relationship Id="rId24" Type="http://schemas.openxmlformats.org/officeDocument/2006/relationships/hyperlink" Target="https://cran.r-project.org/web/views/OfficialStatistics.html" TargetMode="External"/><Relationship Id="rId32" Type="http://schemas.openxmlformats.org/officeDocument/2006/relationships/hyperlink" Target="https://cran.r-project.org/web/views/TimeSeries.html" TargetMode="External"/><Relationship Id="rId5" Type="http://schemas.openxmlformats.org/officeDocument/2006/relationships/hyperlink" Target="https://cran.r-project.org/web/views/Databases.html" TargetMode="External"/><Relationship Id="rId15" Type="http://schemas.openxmlformats.org/officeDocument/2006/relationships/hyperlink" Target="https://cran.r-project.org/web/views/HighPerformanceComputing.html" TargetMode="External"/><Relationship Id="rId23" Type="http://schemas.openxmlformats.org/officeDocument/2006/relationships/hyperlink" Target="https://cran.r-project.org/web/views/NumericalMathematics.html" TargetMode="External"/><Relationship Id="rId28" Type="http://schemas.openxmlformats.org/officeDocument/2006/relationships/hyperlink" Target="https://cran.r-project.org/web/views/Robust.html" TargetMode="External"/><Relationship Id="rId10" Type="http://schemas.openxmlformats.org/officeDocument/2006/relationships/hyperlink" Target="https://cran.r-project.org/web/views/ExperimentalDesign.html" TargetMode="External"/><Relationship Id="rId19" Type="http://schemas.openxmlformats.org/officeDocument/2006/relationships/hyperlink" Target="https://cran.r-project.org/web/views/MissingData.html" TargetMode="External"/><Relationship Id="rId31" Type="http://schemas.openxmlformats.org/officeDocument/2006/relationships/hyperlink" Target="https://cran.r-project.org/web/views/Survival.html" TargetMode="External"/><Relationship Id="rId4" Type="http://schemas.openxmlformats.org/officeDocument/2006/relationships/hyperlink" Target="https://cran.r-project.org/web/views/Cluster.html" TargetMode="External"/><Relationship Id="rId9" Type="http://schemas.openxmlformats.org/officeDocument/2006/relationships/hyperlink" Target="https://cran.r-project.org/web/views/Environmetrics.html" TargetMode="External"/><Relationship Id="rId14" Type="http://schemas.openxmlformats.org/officeDocument/2006/relationships/hyperlink" Target="https://cran.r-project.org/web/views/Graphics.html" TargetMode="External"/><Relationship Id="rId22" Type="http://schemas.openxmlformats.org/officeDocument/2006/relationships/hyperlink" Target="https://cran.r-project.org/web/views/NaturalLanguageProcessing.html" TargetMode="External"/><Relationship Id="rId27" Type="http://schemas.openxmlformats.org/officeDocument/2006/relationships/hyperlink" Target="https://cran.r-project.org/web/views/ReproducibleResearch.html" TargetMode="External"/><Relationship Id="rId30" Type="http://schemas.openxmlformats.org/officeDocument/2006/relationships/hyperlink" Target="https://cran.r-project.org/web/views/SpatioTemporal.html" TargetMode="External"/><Relationship Id="rId35" Type="http://schemas.openxmlformats.org/officeDocument/2006/relationships/hyperlink" Target="https://cran.r-project.org/web/views/" TargetMode="External"/><Relationship Id="rId8" Type="http://schemas.openxmlformats.org/officeDocument/2006/relationships/hyperlink" Target="https://cran.r-project.org/web/views/Econometrics.html" TargetMode="Externa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s://cran.r-project.org/web/views/Genetics.html" TargetMode="External"/><Relationship Id="rId18" Type="http://schemas.openxmlformats.org/officeDocument/2006/relationships/hyperlink" Target="https://cran.r-project.org/web/views/MetaAnalysis.html" TargetMode="External"/><Relationship Id="rId26" Type="http://schemas.openxmlformats.org/officeDocument/2006/relationships/hyperlink" Target="https://cran.r-project.org/web/views/Phylogenetics.html" TargetMode="External"/><Relationship Id="rId3" Type="http://schemas.openxmlformats.org/officeDocument/2006/relationships/hyperlink" Target="https://cran.r-project.org/web/views/Bayesian.html" TargetMode="External"/><Relationship Id="rId21" Type="http://schemas.openxmlformats.org/officeDocument/2006/relationships/hyperlink" Target="https://cran.r-project.org/web/views/Multivariate.html" TargetMode="External"/><Relationship Id="rId34" Type="http://schemas.openxmlformats.org/officeDocument/2006/relationships/hyperlink" Target="https://cran.r-project.org/web/views/gR.html" TargetMode="External"/><Relationship Id="rId7" Type="http://schemas.openxmlformats.org/officeDocument/2006/relationships/hyperlink" Target="https://cran.r-project.org/web/views/Distributions.html" TargetMode="External"/><Relationship Id="rId12" Type="http://schemas.openxmlformats.org/officeDocument/2006/relationships/hyperlink" Target="https://cran.r-project.org/web/views/FunctionalData.html" TargetMode="External"/><Relationship Id="rId17" Type="http://schemas.openxmlformats.org/officeDocument/2006/relationships/hyperlink" Target="https://cran.r-project.org/web/views/MachineLearning.html" TargetMode="External"/><Relationship Id="rId25" Type="http://schemas.openxmlformats.org/officeDocument/2006/relationships/hyperlink" Target="https://cran.r-project.org/web/views/Optimization.html" TargetMode="External"/><Relationship Id="rId33" Type="http://schemas.openxmlformats.org/officeDocument/2006/relationships/hyperlink" Target="https://cran.r-project.org/web/views/Tracking.html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cran.r-project.org/web/views/Hydrology.html" TargetMode="External"/><Relationship Id="rId20" Type="http://schemas.openxmlformats.org/officeDocument/2006/relationships/hyperlink" Target="https://cran.r-project.org/web/views/ModelDeployment.html" TargetMode="External"/><Relationship Id="rId29" Type="http://schemas.openxmlformats.org/officeDocument/2006/relationships/hyperlink" Target="https://cran.r-project.org/web/views/Spatia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n.r-project.org/web/views/DifferentialEquations.html" TargetMode="External"/><Relationship Id="rId11" Type="http://schemas.openxmlformats.org/officeDocument/2006/relationships/hyperlink" Target="https://cran.r-project.org/web/views/ExtremeValue.html" TargetMode="External"/><Relationship Id="rId24" Type="http://schemas.openxmlformats.org/officeDocument/2006/relationships/hyperlink" Target="https://cran.r-project.org/web/views/OfficialStatistics.html" TargetMode="External"/><Relationship Id="rId32" Type="http://schemas.openxmlformats.org/officeDocument/2006/relationships/hyperlink" Target="https://cran.r-project.org/web/views/TimeSeries.html" TargetMode="External"/><Relationship Id="rId5" Type="http://schemas.openxmlformats.org/officeDocument/2006/relationships/hyperlink" Target="https://cran.r-project.org/web/views/Databases.html" TargetMode="External"/><Relationship Id="rId15" Type="http://schemas.openxmlformats.org/officeDocument/2006/relationships/hyperlink" Target="https://cran.r-project.org/web/views/HighPerformanceComputing.html" TargetMode="External"/><Relationship Id="rId23" Type="http://schemas.openxmlformats.org/officeDocument/2006/relationships/hyperlink" Target="https://cran.r-project.org/web/views/NumericalMathematics.html" TargetMode="External"/><Relationship Id="rId28" Type="http://schemas.openxmlformats.org/officeDocument/2006/relationships/hyperlink" Target="https://cran.r-project.org/web/views/Robust.html" TargetMode="External"/><Relationship Id="rId10" Type="http://schemas.openxmlformats.org/officeDocument/2006/relationships/hyperlink" Target="https://cran.r-project.org/web/views/ExperimentalDesign.html" TargetMode="External"/><Relationship Id="rId19" Type="http://schemas.openxmlformats.org/officeDocument/2006/relationships/hyperlink" Target="https://cran.r-project.org/web/views/MissingData.html" TargetMode="External"/><Relationship Id="rId31" Type="http://schemas.openxmlformats.org/officeDocument/2006/relationships/hyperlink" Target="https://cran.r-project.org/web/views/Survival.html" TargetMode="External"/><Relationship Id="rId4" Type="http://schemas.openxmlformats.org/officeDocument/2006/relationships/hyperlink" Target="https://cran.r-project.org/web/views/Cluster.html" TargetMode="External"/><Relationship Id="rId9" Type="http://schemas.openxmlformats.org/officeDocument/2006/relationships/hyperlink" Target="https://cran.r-project.org/web/views/Environmetrics.html" TargetMode="External"/><Relationship Id="rId14" Type="http://schemas.openxmlformats.org/officeDocument/2006/relationships/hyperlink" Target="https://cran.r-project.org/web/views/Graphics.html" TargetMode="External"/><Relationship Id="rId22" Type="http://schemas.openxmlformats.org/officeDocument/2006/relationships/hyperlink" Target="https://cran.r-project.org/web/views/NaturalLanguageProcessing.html" TargetMode="External"/><Relationship Id="rId27" Type="http://schemas.openxmlformats.org/officeDocument/2006/relationships/hyperlink" Target="https://cran.r-project.org/web/views/ReproducibleResearch.html" TargetMode="External"/><Relationship Id="rId30" Type="http://schemas.openxmlformats.org/officeDocument/2006/relationships/hyperlink" Target="https://cran.r-project.org/web/views/SpatioTemporal.html" TargetMode="External"/><Relationship Id="rId8" Type="http://schemas.openxmlformats.org/officeDocument/2006/relationships/hyperlink" Target="https://cran.r-project.org/web/views/Econometrics.html" TargetMode="Externa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hyperlink" Target="https://cran.r-project.org/web/views/Genetics.html" TargetMode="External"/><Relationship Id="rId18" Type="http://schemas.openxmlformats.org/officeDocument/2006/relationships/hyperlink" Target="https://cran.r-project.org/web/views/MetaAnalysis.html" TargetMode="External"/><Relationship Id="rId26" Type="http://schemas.openxmlformats.org/officeDocument/2006/relationships/hyperlink" Target="https://cran.r-project.org/web/views/Phylogenetics.html" TargetMode="External"/><Relationship Id="rId3" Type="http://schemas.openxmlformats.org/officeDocument/2006/relationships/hyperlink" Target="https://cran.r-project.org/web/views/Bayesian.html" TargetMode="External"/><Relationship Id="rId21" Type="http://schemas.openxmlformats.org/officeDocument/2006/relationships/hyperlink" Target="https://cran.r-project.org/web/views/Multivariate.html" TargetMode="External"/><Relationship Id="rId34" Type="http://schemas.openxmlformats.org/officeDocument/2006/relationships/hyperlink" Target="https://cran.r-project.org/web/views/gR.html" TargetMode="External"/><Relationship Id="rId7" Type="http://schemas.openxmlformats.org/officeDocument/2006/relationships/hyperlink" Target="https://cran.r-project.org/web/views/Distributions.html" TargetMode="External"/><Relationship Id="rId12" Type="http://schemas.openxmlformats.org/officeDocument/2006/relationships/hyperlink" Target="https://cran.r-project.org/web/views/FunctionalData.html" TargetMode="External"/><Relationship Id="rId17" Type="http://schemas.openxmlformats.org/officeDocument/2006/relationships/hyperlink" Target="https://cran.r-project.org/web/views/MachineLearning.html" TargetMode="External"/><Relationship Id="rId25" Type="http://schemas.openxmlformats.org/officeDocument/2006/relationships/hyperlink" Target="https://cran.r-project.org/web/views/Optimization.html" TargetMode="External"/><Relationship Id="rId33" Type="http://schemas.openxmlformats.org/officeDocument/2006/relationships/hyperlink" Target="https://cran.r-project.org/web/views/Tracking.html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cran.r-project.org/web/views/Hydrology.html" TargetMode="External"/><Relationship Id="rId20" Type="http://schemas.openxmlformats.org/officeDocument/2006/relationships/hyperlink" Target="https://cran.r-project.org/web/views/ModelDeployment.html" TargetMode="External"/><Relationship Id="rId29" Type="http://schemas.openxmlformats.org/officeDocument/2006/relationships/hyperlink" Target="https://cran.r-project.org/web/views/Spatia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n.r-project.org/web/views/DifferentialEquations.html" TargetMode="External"/><Relationship Id="rId11" Type="http://schemas.openxmlformats.org/officeDocument/2006/relationships/hyperlink" Target="https://cran.r-project.org/web/views/ExtremeValue.html" TargetMode="External"/><Relationship Id="rId24" Type="http://schemas.openxmlformats.org/officeDocument/2006/relationships/hyperlink" Target="https://cran.r-project.org/web/views/OfficialStatistics.html" TargetMode="External"/><Relationship Id="rId32" Type="http://schemas.openxmlformats.org/officeDocument/2006/relationships/hyperlink" Target="https://cran.r-project.org/web/views/TimeSeries.html" TargetMode="External"/><Relationship Id="rId5" Type="http://schemas.openxmlformats.org/officeDocument/2006/relationships/hyperlink" Target="https://cran.r-project.org/web/views/Databases.html" TargetMode="External"/><Relationship Id="rId15" Type="http://schemas.openxmlformats.org/officeDocument/2006/relationships/hyperlink" Target="https://cran.r-project.org/web/views/HighPerformanceComputing.html" TargetMode="External"/><Relationship Id="rId23" Type="http://schemas.openxmlformats.org/officeDocument/2006/relationships/hyperlink" Target="https://cran.r-project.org/web/views/NumericalMathematics.html" TargetMode="External"/><Relationship Id="rId28" Type="http://schemas.openxmlformats.org/officeDocument/2006/relationships/hyperlink" Target="https://cran.r-project.org/web/views/Robust.html" TargetMode="External"/><Relationship Id="rId10" Type="http://schemas.openxmlformats.org/officeDocument/2006/relationships/hyperlink" Target="https://cran.r-project.org/web/views/ExperimentalDesign.html" TargetMode="External"/><Relationship Id="rId19" Type="http://schemas.openxmlformats.org/officeDocument/2006/relationships/hyperlink" Target="https://cran.r-project.org/web/views/MissingData.html" TargetMode="External"/><Relationship Id="rId31" Type="http://schemas.openxmlformats.org/officeDocument/2006/relationships/hyperlink" Target="https://cran.r-project.org/web/views/Survival.html" TargetMode="External"/><Relationship Id="rId4" Type="http://schemas.openxmlformats.org/officeDocument/2006/relationships/hyperlink" Target="https://cran.r-project.org/web/views/Cluster.html" TargetMode="External"/><Relationship Id="rId9" Type="http://schemas.openxmlformats.org/officeDocument/2006/relationships/hyperlink" Target="https://cran.r-project.org/web/views/Environmetrics.html" TargetMode="External"/><Relationship Id="rId14" Type="http://schemas.openxmlformats.org/officeDocument/2006/relationships/hyperlink" Target="https://cran.r-project.org/web/views/Graphics.html" TargetMode="External"/><Relationship Id="rId22" Type="http://schemas.openxmlformats.org/officeDocument/2006/relationships/hyperlink" Target="https://cran.r-project.org/web/views/NaturalLanguageProcessing.html" TargetMode="External"/><Relationship Id="rId27" Type="http://schemas.openxmlformats.org/officeDocument/2006/relationships/hyperlink" Target="https://cran.r-project.org/web/views/ReproducibleResearch.html" TargetMode="External"/><Relationship Id="rId30" Type="http://schemas.openxmlformats.org/officeDocument/2006/relationships/hyperlink" Target="https://cran.r-project.org/web/views/SpatioTemporal.html" TargetMode="External"/><Relationship Id="rId8" Type="http://schemas.openxmlformats.org/officeDocument/2006/relationships/hyperlink" Target="https://cran.r-project.org/web/views/Econometric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iobe.com/tiobe-inde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ypl.github.io/PYPL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snd-szsf-wrb" TargetMode="External"/><Relationship Id="rId2" Type="http://schemas.openxmlformats.org/officeDocument/2006/relationships/hyperlink" Target="https://meet.google.com/wno-uzzz-cf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view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Fundamentos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de 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programación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en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R</a:t>
            </a: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36062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Abril 29 – 30 y mayo 2 – 3, 2024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48768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http://rbasicsworkshop.weebly.com/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16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109700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6741DBE-A9FA-4984-9B7C-A92BB70E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75795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Cómo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algo gratis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puede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ser tan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bueno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“… </a:t>
            </a:r>
            <a:r>
              <a:rPr lang="en-US" sz="2800" dirty="0">
                <a:solidFill>
                  <a:srgbClr val="77933C"/>
                </a:solidFill>
              </a:rPr>
              <a:t>R is a social and subcultural phenomenon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propelled by incredible enthusiasm and altruism of hundreds of scientists who share their intellectual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achivements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CRAN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(Hackenberger, 2020, Croat Med. J. 61: 66-68)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5A99E9D-F025-45CC-BCCA-8101ABEB6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179896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6741DBE-A9FA-4984-9B7C-A92BB70E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75795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Cómo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algo gratis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puede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ser tan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bueno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“The </a:t>
            </a:r>
            <a:r>
              <a:rPr lang="en-US" sz="2800" dirty="0">
                <a:solidFill>
                  <a:srgbClr val="77933C"/>
                </a:solidFill>
              </a:rPr>
              <a:t>massive collective international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 represented by the R project exceeds the most </a:t>
            </a:r>
            <a:r>
              <a:rPr lang="en-US" sz="2800" dirty="0">
                <a:solidFill>
                  <a:srgbClr val="77933C"/>
                </a:solidFill>
              </a:rPr>
              <a:t>idealistic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Marxist </a:t>
            </a:r>
            <a:r>
              <a:rPr lang="en-US" sz="2800" dirty="0">
                <a:solidFill>
                  <a:srgbClr val="77933C"/>
                </a:solidFill>
              </a:rPr>
              <a:t>imagination</a:t>
            </a:r>
            <a:r>
              <a:rPr lang="en-US" sz="2800" dirty="0"/>
              <a:t>.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Koenker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2005, “Quantile Regression”)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23C8AEA-A183-4DD6-8E04-EA5A562FE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93349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2536F80-1E08-41DA-8318-B3B86E36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FF838-CC9E-4C92-9C7A-3514DC4CE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3"/>
          <a:stretch/>
        </p:blipFill>
        <p:spPr bwMode="auto">
          <a:xfrm>
            <a:off x="152400" y="3022600"/>
            <a:ext cx="5703939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FBD5BB6-9258-4D33-83E8-BB6992135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 bwMode="auto">
          <a:xfrm>
            <a:off x="5791200" y="3556000"/>
            <a:ext cx="31496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67AB5114-2A2C-41EB-A9F4-E341079DE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462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Excelente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gráficas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43070-B4CB-4000-8754-AFDAF5A03C70}"/>
              </a:ext>
            </a:extLst>
          </p:cNvPr>
          <p:cNvSpPr txBox="1"/>
          <p:nvPr/>
        </p:nvSpPr>
        <p:spPr>
          <a:xfrm>
            <a:off x="810388" y="6336268"/>
            <a:ext cx="490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6"/>
              </a:rPr>
              <a:t>https://www.r-graph-gallery.com/index.html</a:t>
            </a:r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B62AE7B-D06F-49BC-9F9E-9983ECAC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200848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26743-77D7-48CC-B4D2-58A56D3512DE}"/>
              </a:ext>
            </a:extLst>
          </p:cNvPr>
          <p:cNvSpPr txBox="1"/>
          <p:nvPr/>
        </p:nvSpPr>
        <p:spPr>
          <a:xfrm>
            <a:off x="463603" y="6488668"/>
            <a:ext cx="7080197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From </a:t>
            </a:r>
            <a:r>
              <a:rPr lang="en-US" sz="1700" dirty="0">
                <a:hlinkClick r:id="rId2"/>
              </a:rPr>
              <a:t>http://rbyexamples.blogspot.com/2015/06/overlay-two-map-layers.html</a:t>
            </a:r>
            <a:endParaRPr lang="en-US" sz="17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518B73F-AFCA-438E-9C45-03A93A44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3737"/>
            <a:ext cx="2886663" cy="28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869D804-BE95-4DBE-A909-60E9AC44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4547"/>
            <a:ext cx="6096000" cy="35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D841F5-9B15-4B08-B14A-3BBEA8739624}"/>
              </a:ext>
            </a:extLst>
          </p:cNvPr>
          <p:cNvSpPr txBox="1"/>
          <p:nvPr/>
        </p:nvSpPr>
        <p:spPr>
          <a:xfrm rot="16200000">
            <a:off x="7283802" y="1564336"/>
            <a:ext cx="296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</a:t>
            </a:r>
            <a:br>
              <a:rPr lang="en-US" sz="1200" dirty="0"/>
            </a:br>
            <a:r>
              <a:rPr lang="en-US" sz="1200" dirty="0">
                <a:hlinkClick r:id="rId5"/>
              </a:rPr>
              <a:t>https://www.r-graph-gallery.com/index.html</a:t>
            </a:r>
            <a:endParaRPr lang="en-US" sz="1200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74ED8A3-B24A-412E-BB73-58E529A95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462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Excelente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gráficas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01F4EBC-1F3A-4498-B0C7-1A2DD6FE9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103041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7BB45-E6D8-4D92-AC07-8AE0A3C59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42495"/>
              </p:ext>
            </p:extLst>
          </p:nvPr>
        </p:nvGraphicFramePr>
        <p:xfrm>
          <a:off x="5234748" y="76200"/>
          <a:ext cx="3886200" cy="6729984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28230095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377526146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Bayesian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Bayesian Inference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834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Cluster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Cluster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195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Databases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Databases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0661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DifferentialEquations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Differential Equations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3674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Distributions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Probability Distributions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9275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Econometrics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Econometrics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87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Environmetrics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Ecological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5606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ExperimentalDesign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Analysis Experiments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55965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1"/>
                        </a:rPr>
                        <a:t>ExtremeValue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Extreme Value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584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2"/>
                        </a:rPr>
                        <a:t>FunctionalData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Functional Data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49832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3"/>
                        </a:rPr>
                        <a:t>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Statistical 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6686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4"/>
                        </a:rPr>
                        <a:t>Graphics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Graphic &amp; </a:t>
                      </a:r>
                      <a:r>
                        <a:rPr lang="fr-FR" sz="1200" dirty="0" err="1"/>
                        <a:t>Visualization</a:t>
                      </a:r>
                      <a:endParaRPr lang="fr-FR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23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5"/>
                        </a:rPr>
                        <a:t>HighPerformanceComputing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Parallel Computing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98556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6"/>
                        </a:rPr>
                        <a:t>Hydrology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Hydrological Data Modeling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7191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7"/>
                        </a:rPr>
                        <a:t>MachineLearning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Machine Learning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474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8"/>
                        </a:rPr>
                        <a:t>MetaAnalysis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Meta-Analysis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07007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9"/>
                        </a:rPr>
                        <a:t>MissingData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Missing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03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0"/>
                        </a:rPr>
                        <a:t>ModelDeployment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Model Deployment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88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1"/>
                        </a:rPr>
                        <a:t>Multivariate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Multivariate Statistics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028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2"/>
                        </a:rPr>
                        <a:t>NaturalLanguageProcessing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Natural Language Processing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403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3"/>
                        </a:rPr>
                        <a:t>NumericalMathematics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Numerical Mathematics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257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4"/>
                        </a:rPr>
                        <a:t>OfficialStatistics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Official Statistics &amp; Surveys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739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5"/>
                        </a:rPr>
                        <a:t>Optimization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Mathematical Optimization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960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6"/>
                        </a:rPr>
                        <a:t>Phylogenetics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Phylogenetics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1207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7"/>
                        </a:rPr>
                        <a:t>ReproducibleResearch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Reproducible Research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97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8"/>
                        </a:rPr>
                        <a:t>Robust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Robust Statistical Methods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30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9"/>
                        </a:rPr>
                        <a:t>Spatial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of Spatial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5319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0"/>
                        </a:rPr>
                        <a:t>SpatioTemporal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Spatio</a:t>
                      </a:r>
                      <a:r>
                        <a:rPr lang="en-US" sz="1200" dirty="0"/>
                        <a:t>-Temporal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673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1"/>
                        </a:rPr>
                        <a:t>Survival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Survival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3638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2"/>
                        </a:rPr>
                        <a:t>TimeSeries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Series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3342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3"/>
                        </a:rPr>
                        <a:t>Tracking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Processing Tracking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7097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4"/>
                        </a:rPr>
                        <a:t>gR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gRaphical</a:t>
                      </a:r>
                      <a:r>
                        <a:rPr lang="en-US" sz="1200" dirty="0"/>
                        <a:t> Models in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094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AF18E1-4F81-478E-9FAB-78EEEC24A600}"/>
              </a:ext>
            </a:extLst>
          </p:cNvPr>
          <p:cNvSpPr txBox="1"/>
          <p:nvPr/>
        </p:nvSpPr>
        <p:spPr>
          <a:xfrm>
            <a:off x="974784" y="4687669"/>
            <a:ext cx="374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From CRAN Task Views at</a:t>
            </a:r>
            <a:br>
              <a:rPr lang="en-US"/>
            </a:br>
            <a:r>
              <a:rPr lang="en-US">
                <a:hlinkClick r:id="rId35"/>
              </a:rPr>
              <a:t>https://cran.r-project.org/web/views/</a:t>
            </a:r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D8403B1-74D9-400A-9810-3B0220A5F091}"/>
              </a:ext>
            </a:extLst>
          </p:cNvPr>
          <p:cNvSpPr/>
          <p:nvPr/>
        </p:nvSpPr>
        <p:spPr>
          <a:xfrm>
            <a:off x="4648200" y="76200"/>
            <a:ext cx="431800" cy="6729984"/>
          </a:xfrm>
          <a:prstGeom prst="leftBrace">
            <a:avLst>
              <a:gd name="adj1" fmla="val 8333"/>
              <a:gd name="adj2" fmla="val 7242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847CCAC-F87C-4AAA-9368-B7EF56AC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4622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Excelente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gráficas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un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amplio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rango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análisis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estadísticos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8CF19E4-1586-457C-A29B-1633A109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218177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7BB45-E6D8-4D92-AC07-8AE0A3C59EA6}"/>
              </a:ext>
            </a:extLst>
          </p:cNvPr>
          <p:cNvGraphicFramePr>
            <a:graphicFrameLocks noGrp="1"/>
          </p:cNvGraphicFramePr>
          <p:nvPr/>
        </p:nvGraphicFramePr>
        <p:xfrm>
          <a:off x="5234748" y="76200"/>
          <a:ext cx="3886200" cy="6729984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28230095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377526146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Bayesian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Bayesian Inference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834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Cluster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Cluster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195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Databases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Databases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0661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DifferentialEquations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Differential Equations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3674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Distributions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Probability Distributions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9275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Econometrics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Econometrics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87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Environmetrics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Ecological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5606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ExperimentalDesign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Analysis Experiments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55965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1"/>
                        </a:rPr>
                        <a:t>ExtremeValue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Extreme Value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584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2"/>
                        </a:rPr>
                        <a:t>FunctionalData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Functional Data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49832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3"/>
                        </a:rPr>
                        <a:t>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Statistical 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6686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4"/>
                        </a:rPr>
                        <a:t>Graphics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Graphic &amp; </a:t>
                      </a:r>
                      <a:r>
                        <a:rPr lang="fr-FR" sz="1200" dirty="0" err="1"/>
                        <a:t>Visualization</a:t>
                      </a:r>
                      <a:endParaRPr lang="fr-FR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23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5"/>
                        </a:rPr>
                        <a:t>HighPerformanceComputing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Parallel Computing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98556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6"/>
                        </a:rPr>
                        <a:t>Hydrology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Hydrological Data Modeling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7191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7"/>
                        </a:rPr>
                        <a:t>MachineLearning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Machine Learning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474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8"/>
                        </a:rPr>
                        <a:t>MetaAnalysis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Meta-Analysis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07007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9"/>
                        </a:rPr>
                        <a:t>MissingData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Missing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03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0"/>
                        </a:rPr>
                        <a:t>ModelDeployment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Model Deployment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88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1"/>
                        </a:rPr>
                        <a:t>Multivariate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Multivariate Statistics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028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2"/>
                        </a:rPr>
                        <a:t>NaturalLanguageProcessing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Natural Language Processing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403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3"/>
                        </a:rPr>
                        <a:t>NumericalMathematics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Numerical Mathematics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257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4"/>
                        </a:rPr>
                        <a:t>OfficialStatistics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Official Statistics &amp; Surveys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739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5"/>
                        </a:rPr>
                        <a:t>Optimization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Mathematical Optimization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960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6"/>
                        </a:rPr>
                        <a:t>Phylogenetics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Phylogenetics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1207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7"/>
                        </a:rPr>
                        <a:t>ReproducibleResearch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Reproducible Research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97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8"/>
                        </a:rPr>
                        <a:t>Robust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Robust Statistical Methods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30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9"/>
                        </a:rPr>
                        <a:t>Spatial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of Spatial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5319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0"/>
                        </a:rPr>
                        <a:t>SpatioTemporal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Spatio</a:t>
                      </a:r>
                      <a:r>
                        <a:rPr lang="en-US" sz="1200" dirty="0"/>
                        <a:t>-Temporal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673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1"/>
                        </a:rPr>
                        <a:t>Survival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Survival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3638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2"/>
                        </a:rPr>
                        <a:t>TimeSeries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Series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3342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3"/>
                        </a:rPr>
                        <a:t>Tracking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Processing Tracking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7097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4"/>
                        </a:rPr>
                        <a:t>gR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gRaphical</a:t>
                      </a:r>
                      <a:r>
                        <a:rPr lang="en-US" sz="1200" dirty="0"/>
                        <a:t> Models in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09471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E847CCAC-F87C-4AAA-9368-B7EF56AC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4622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Excelente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gráficas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un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amplio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rango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análisis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estadísticos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nuevas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disponibles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rápidamente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8CF19E4-1586-457C-A29B-1633A109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25204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7BB45-E6D8-4D92-AC07-8AE0A3C59EA6}"/>
              </a:ext>
            </a:extLst>
          </p:cNvPr>
          <p:cNvGraphicFramePr>
            <a:graphicFrameLocks noGrp="1"/>
          </p:cNvGraphicFramePr>
          <p:nvPr/>
        </p:nvGraphicFramePr>
        <p:xfrm>
          <a:off x="5234748" y="76200"/>
          <a:ext cx="3886200" cy="6729984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28230095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377526146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Bayesian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Bayesian Inference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834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Cluster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Cluster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195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Databases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Databases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0661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DifferentialEquations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Differential Equations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3674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Distributions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Probability Distributions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9275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Econometrics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Econometrics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87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Environmetrics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Ecological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5606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ExperimentalDesign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Analysis Experiments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55965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1"/>
                        </a:rPr>
                        <a:t>ExtremeValue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Extreme Value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584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2"/>
                        </a:rPr>
                        <a:t>FunctionalData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Functional Data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49832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3"/>
                        </a:rPr>
                        <a:t>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Statistical 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6686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4"/>
                        </a:rPr>
                        <a:t>Graphics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Graphic &amp; </a:t>
                      </a:r>
                      <a:r>
                        <a:rPr lang="fr-FR" sz="1200" dirty="0" err="1"/>
                        <a:t>Visualization</a:t>
                      </a:r>
                      <a:endParaRPr lang="fr-FR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23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5"/>
                        </a:rPr>
                        <a:t>HighPerformanceComputing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Parallel Computing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98556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16"/>
                        </a:rPr>
                        <a:t>Hydrology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Hydrological Data Modeling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7191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7"/>
                        </a:rPr>
                        <a:t>MachineLearning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Machine Learning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474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8"/>
                        </a:rPr>
                        <a:t>MetaAnalysis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Meta-Analysis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07007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19"/>
                        </a:rPr>
                        <a:t>MissingData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Missing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036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0"/>
                        </a:rPr>
                        <a:t>ModelDeployment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Model Deployment with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88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1"/>
                        </a:rPr>
                        <a:t>Multivariate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Multivariate Statistics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028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2"/>
                        </a:rPr>
                        <a:t>NaturalLanguageProcessing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Natural Language Processing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403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3"/>
                        </a:rPr>
                        <a:t>NumericalMathematics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Numerical Mathematics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257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4"/>
                        </a:rPr>
                        <a:t>OfficialStatistics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Official Statistics &amp; Surveys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9739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5"/>
                        </a:rPr>
                        <a:t>Optimization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Mathematical Optimization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960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6"/>
                        </a:rPr>
                        <a:t>Phylogenetics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Phylogenetics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1207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27"/>
                        </a:rPr>
                        <a:t>ReproducibleResearch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Reproducible Research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97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8"/>
                        </a:rPr>
                        <a:t>Robust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Robust Statistical Methods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30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29"/>
                        </a:rPr>
                        <a:t>Spatial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of Spatial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5319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0"/>
                        </a:rPr>
                        <a:t>SpatioTemporal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Spatio</a:t>
                      </a:r>
                      <a:r>
                        <a:rPr lang="en-US" sz="1200" dirty="0"/>
                        <a:t>-Temporal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673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1"/>
                        </a:rPr>
                        <a:t>Survival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Survival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3638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2"/>
                        </a:rPr>
                        <a:t>TimeSeries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Series Analysis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3342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hlinkClick r:id="rId33"/>
                        </a:rPr>
                        <a:t>Tracking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Processing Tracking Data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7097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FF"/>
                          </a:solidFill>
                          <a:effectLst/>
                          <a:hlinkClick r:id="rId34"/>
                        </a:rPr>
                        <a:t>gR</a:t>
                      </a:r>
                      <a:endParaRPr lang="en-US" sz="1200" dirty="0"/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gRaphical</a:t>
                      </a:r>
                      <a:r>
                        <a:rPr lang="en-US" sz="1200" dirty="0"/>
                        <a:t> Models in R</a:t>
                      </a:r>
                    </a:p>
                  </a:txBody>
                  <a:tcPr marL="24074" marR="24074" marT="12037" marB="120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09471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E847CCAC-F87C-4AAA-9368-B7EF56AC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4622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gratis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Excelente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gráficas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un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amplio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rango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análisis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estadísticos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nuevas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disponibles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rápidamente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Libertad: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desrrollar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compartir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8CF19E4-1586-457C-A29B-1633A109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386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</p:spTree>
    <p:extLst>
      <p:ext uri="{BB962C8B-B14F-4D97-AF65-F5344CB8AC3E}">
        <p14:creationId xmlns:p14="http://schemas.microsoft.com/office/powerpoint/2010/main" val="393227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4929F-2760-4C88-8E9D-82C19525247B}"/>
              </a:ext>
            </a:extLst>
          </p:cNvPr>
          <p:cNvSpPr txBox="1"/>
          <p:nvPr/>
        </p:nvSpPr>
        <p:spPr>
          <a:xfrm>
            <a:off x="838200" y="3124200"/>
            <a:ext cx="70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2"/>
              </a:rPr>
              <a:t>https://www.tiobe.com/tiobe-index/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E106BA-7C1C-4E10-9A90-B98408ED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733A1-5C5F-43D1-9E77-40682945A74D}"/>
              </a:ext>
            </a:extLst>
          </p:cNvPr>
          <p:cNvSpPr/>
          <p:nvPr/>
        </p:nvSpPr>
        <p:spPr>
          <a:xfrm>
            <a:off x="8859012" y="6172200"/>
            <a:ext cx="265176" cy="237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DBB8036-9AD1-4B5A-8CD6-F4CBC24F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460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E46C0A"/>
                </a:solidFill>
              </a:rPr>
              <a:t>Popularidad</a:t>
            </a:r>
            <a:r>
              <a:rPr lang="en-US" sz="3600" b="1" dirty="0">
                <a:solidFill>
                  <a:srgbClr val="E46C0A"/>
                </a:solidFill>
              </a:rPr>
              <a:t> de 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50D35-BCF8-4926-87A0-9E9EEDD92A02}"/>
              </a:ext>
            </a:extLst>
          </p:cNvPr>
          <p:cNvSpPr txBox="1"/>
          <p:nvPr/>
        </p:nvSpPr>
        <p:spPr>
          <a:xfrm>
            <a:off x="838200" y="1981200"/>
            <a:ext cx="6266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4"/>
              </a:rPr>
              <a:t>https://pypl.github.io/PYPL.html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3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DCD62-98A1-4C65-B545-7438759B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369"/>
            <a:ext cx="9144000" cy="5887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77D6D-E0B0-428A-AB5D-BFECCB762BAC}"/>
              </a:ext>
            </a:extLst>
          </p:cNvPr>
          <p:cNvSpPr txBox="1"/>
          <p:nvPr/>
        </p:nvSpPr>
        <p:spPr>
          <a:xfrm>
            <a:off x="4208626" y="4800600"/>
            <a:ext cx="440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(From Lai et al. 2019. Ecosphere 10: e02567)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7BF6DAA-CAE8-41FF-A708-6A9188B9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500"/>
            <a:ext cx="3460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E46C0A"/>
                </a:solidFill>
              </a:rPr>
              <a:t>Popularidad</a:t>
            </a:r>
            <a:r>
              <a:rPr lang="en-US" sz="3600" b="1" dirty="0">
                <a:solidFill>
                  <a:srgbClr val="E46C0A"/>
                </a:solidFill>
              </a:rPr>
              <a:t> de R</a:t>
            </a:r>
          </a:p>
        </p:txBody>
      </p:sp>
    </p:spTree>
    <p:extLst>
      <p:ext uri="{BB962C8B-B14F-4D97-AF65-F5344CB8AC3E}">
        <p14:creationId xmlns:p14="http://schemas.microsoft.com/office/powerpoint/2010/main" val="376123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444500"/>
            <a:ext cx="2542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Instructor(s)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1225927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J.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Sebastián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Tello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Center for Conservation and Sustainable Development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Missouri Botanical Garden</a:t>
            </a:r>
          </a:p>
          <a:p>
            <a:endParaRPr lang="en-US" sz="2400" b="1" dirty="0">
              <a:solidFill>
                <a:srgbClr val="404040"/>
              </a:solidFill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Iván Jiménez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Center for Conservation and Sustainable Development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Missouri Botanical Garden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444500"/>
            <a:ext cx="37214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¿</a:t>
            </a:r>
            <a:r>
              <a:rPr lang="en-US" sz="3600" b="1" dirty="0" err="1">
                <a:solidFill>
                  <a:srgbClr val="E46C0A"/>
                </a:solidFill>
              </a:rPr>
              <a:t>Cómo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obtener</a:t>
            </a:r>
            <a:r>
              <a:rPr lang="en-US" sz="3600" b="1" dirty="0">
                <a:solidFill>
                  <a:srgbClr val="E46C0A"/>
                </a:solidFill>
              </a:rPr>
              <a:t> R?</a:t>
            </a:r>
          </a:p>
        </p:txBody>
      </p:sp>
      <p:sp>
        <p:nvSpPr>
          <p:cNvPr id="30722" name="Rectangle 13"/>
          <p:cNvSpPr>
            <a:spLocks noChangeArrowheads="1"/>
          </p:cNvSpPr>
          <p:nvPr/>
        </p:nvSpPr>
        <p:spPr bwMode="auto">
          <a:xfrm>
            <a:off x="457200" y="1066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404040"/>
                </a:solidFill>
              </a:rPr>
              <a:t>Aquí</a:t>
            </a:r>
            <a:r>
              <a:rPr lang="en-US" sz="3200" dirty="0">
                <a:solidFill>
                  <a:srgbClr val="404040"/>
                </a:solidFill>
              </a:rPr>
              <a:t>: </a:t>
            </a:r>
            <a:r>
              <a:rPr lang="en-US" sz="3200" dirty="0">
                <a:solidFill>
                  <a:srgbClr val="558ED5"/>
                </a:solidFill>
                <a:hlinkClick r:id="rId2"/>
              </a:rPr>
              <a:t>www.r-project.org</a:t>
            </a:r>
            <a:r>
              <a:rPr lang="en-US" sz="3200" dirty="0">
                <a:solidFill>
                  <a:srgbClr val="558ED5"/>
                </a:solidFill>
              </a:rPr>
              <a:t>.</a:t>
            </a:r>
            <a:endParaRPr lang="en-US" sz="3200" b="1" dirty="0">
              <a:solidFill>
                <a:srgbClr val="77933C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 l="12039" t="2917" r="38281" b="50407"/>
          <a:stretch>
            <a:fillRect/>
          </a:stretch>
        </p:blipFill>
        <p:spPr bwMode="auto">
          <a:xfrm>
            <a:off x="572476" y="1779045"/>
            <a:ext cx="8001000" cy="46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l="4100" t="7761" r="6000" b="10960"/>
          <a:stretch>
            <a:fillRect/>
          </a:stretch>
        </p:blipFill>
        <p:spPr bwMode="auto">
          <a:xfrm>
            <a:off x="304799" y="1612900"/>
            <a:ext cx="8471935" cy="4787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8600" y="349250"/>
            <a:ext cx="3752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Tres </a:t>
            </a:r>
            <a:r>
              <a:rPr lang="en-US" sz="3600" b="1" dirty="0" err="1">
                <a:solidFill>
                  <a:srgbClr val="E46C0A"/>
                </a:solidFill>
              </a:rPr>
              <a:t>ventanas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en</a:t>
            </a:r>
            <a:r>
              <a:rPr lang="en-US" sz="3600" b="1" dirty="0">
                <a:solidFill>
                  <a:srgbClr val="E46C0A"/>
                </a:solidFill>
              </a:rPr>
              <a:t> R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054100" y="925513"/>
            <a:ext cx="1669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404040"/>
                </a:solidFill>
              </a:rPr>
              <a:t>Consola</a:t>
            </a:r>
            <a:endParaRPr lang="en-US" sz="3600" dirty="0">
              <a:solidFill>
                <a:srgbClr val="404040"/>
              </a:solidFill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888624" y="1447800"/>
            <a:ext cx="549776" cy="1399956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191000" y="925513"/>
            <a:ext cx="130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Editor</a:t>
            </a:r>
          </a:p>
        </p:txBody>
      </p:sp>
      <p:cxnSp>
        <p:nvCxnSpPr>
          <p:cNvPr id="12" name="Straight Arrow Connector 11"/>
          <p:cNvCxnSpPr>
            <a:stCxn id="31749" idx="2"/>
          </p:cNvCxnSpPr>
          <p:nvPr/>
        </p:nvCxnSpPr>
        <p:spPr>
          <a:xfrm>
            <a:off x="5419725" y="1447800"/>
            <a:ext cx="752475" cy="10509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6978650" y="685800"/>
            <a:ext cx="1709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404040"/>
                </a:solidFill>
              </a:rPr>
              <a:t>Gráficos</a:t>
            </a:r>
            <a:endParaRPr lang="en-US" sz="3600" dirty="0">
              <a:solidFill>
                <a:srgbClr val="404040"/>
              </a:solidFill>
            </a:endParaRPr>
          </a:p>
        </p:txBody>
      </p:sp>
      <p:cxnSp>
        <p:nvCxnSpPr>
          <p:cNvPr id="31752" name="Straight Arrow Connector 11"/>
          <p:cNvCxnSpPr>
            <a:cxnSpLocks noChangeShapeType="1"/>
            <a:stCxn id="31751" idx="2"/>
          </p:cNvCxnSpPr>
          <p:nvPr/>
        </p:nvCxnSpPr>
        <p:spPr bwMode="auto">
          <a:xfrm flipH="1">
            <a:off x="6772279" y="1332131"/>
            <a:ext cx="1060932" cy="2995394"/>
          </a:xfrm>
          <a:prstGeom prst="straightConnector1">
            <a:avLst/>
          </a:prstGeom>
          <a:noFill/>
          <a:ln w="38100" algn="ctr">
            <a:solidFill>
              <a:srgbClr val="4A452A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68300" y="1066800"/>
            <a:ext cx="862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E46C0A"/>
                </a:solidFill>
              </a:rPr>
              <a:t>Tarea</a:t>
            </a:r>
            <a:r>
              <a:rPr lang="en-US" sz="3600" b="1" dirty="0">
                <a:solidFill>
                  <a:srgbClr val="E46C0A"/>
                </a:solidFill>
              </a:rPr>
              <a:t>: </a:t>
            </a:r>
            <a:r>
              <a:rPr lang="en-US" sz="3600" dirty="0" err="1"/>
              <a:t>Ejercicio</a:t>
            </a:r>
            <a:r>
              <a:rPr lang="en-US" sz="3600" dirty="0"/>
              <a:t> 1.1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838200" y="2149475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b="1" dirty="0" err="1">
                <a:solidFill>
                  <a:srgbClr val="77933C"/>
                </a:solidFill>
              </a:rPr>
              <a:t>Objetivo</a:t>
            </a:r>
            <a:r>
              <a:rPr lang="en-US" sz="3200" b="1" dirty="0">
                <a:solidFill>
                  <a:srgbClr val="77933C"/>
                </a:solidFill>
              </a:rPr>
              <a:t>: </a:t>
            </a:r>
            <a:r>
              <a:rPr lang="en-US" sz="3200" dirty="0" err="1">
                <a:solidFill>
                  <a:srgbClr val="404040"/>
                </a:solidFill>
              </a:rPr>
              <a:t>familiarizarse</a:t>
            </a:r>
            <a:r>
              <a:rPr lang="en-US" sz="3200" dirty="0">
                <a:solidFill>
                  <a:srgbClr val="404040"/>
                </a:solidFill>
              </a:rPr>
              <a:t> con la </a:t>
            </a:r>
            <a:r>
              <a:rPr lang="en-US" sz="3200" dirty="0" err="1">
                <a:solidFill>
                  <a:srgbClr val="404040"/>
                </a:solidFill>
              </a:rPr>
              <a:t>interfaz</a:t>
            </a:r>
            <a:r>
              <a:rPr lang="en-US" sz="3200" dirty="0">
                <a:solidFill>
                  <a:srgbClr val="404040"/>
                </a:solidFill>
              </a:rPr>
              <a:t> de 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191869"/>
            <a:ext cx="2789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E46C0A"/>
                </a:solidFill>
              </a:rPr>
              <a:t>Participantes</a:t>
            </a:r>
            <a:endParaRPr lang="en-US" sz="3600" b="1" dirty="0">
              <a:solidFill>
                <a:srgbClr val="E46C0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28965"/>
              </p:ext>
            </p:extLst>
          </p:nvPr>
        </p:nvGraphicFramePr>
        <p:xfrm>
          <a:off x="591820" y="990600"/>
          <a:ext cx="8018780" cy="5502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390">
                  <a:extLst>
                    <a:ext uri="{9D8B030D-6E8A-4147-A177-3AD203B41FA5}">
                      <a16:colId xmlns:a16="http://schemas.microsoft.com/office/drawing/2014/main" val="1702496198"/>
                    </a:ext>
                  </a:extLst>
                </a:gridCol>
                <a:gridCol w="4009390">
                  <a:extLst>
                    <a:ext uri="{9D8B030D-6E8A-4147-A177-3AD203B41FA5}">
                      <a16:colId xmlns:a16="http://schemas.microsoft.com/office/drawing/2014/main" val="695264116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Alejandro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Bucuru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Nacional de Colombia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47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Luisa Fernanda Ramírez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Nacional de Colombia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041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351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30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76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120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18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376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1901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4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158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681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381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559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911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5740" r="2296" b="9759"/>
          <a:stretch/>
        </p:blipFill>
        <p:spPr bwMode="auto">
          <a:xfrm>
            <a:off x="685800" y="3276600"/>
            <a:ext cx="7703120" cy="3473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304800" y="1279029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objetivo principal del taller es que los participantes conozcan y practiquen los </a:t>
            </a:r>
            <a:r>
              <a:rPr lang="es-ES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conceptos básicos de programación en R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para que </a:t>
            </a:r>
            <a:r>
              <a:rPr lang="es-MX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continúen utilizando y aprendiendo R independiente y eficientemente.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1313" y="444500"/>
            <a:ext cx="5766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E46C0A"/>
                </a:solidFill>
              </a:rPr>
              <a:t>Objetivo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dirty="0">
                <a:solidFill>
                  <a:srgbClr val="E46C0A"/>
                </a:solidFill>
              </a:rPr>
              <a:t>– </a:t>
            </a:r>
            <a:r>
              <a:rPr lang="en-US" sz="3600" dirty="0" err="1">
                <a:solidFill>
                  <a:srgbClr val="E46C0A"/>
                </a:solidFill>
              </a:rPr>
              <a:t>Fundamentos</a:t>
            </a:r>
            <a:r>
              <a:rPr lang="en-US" sz="3600" dirty="0">
                <a:solidFill>
                  <a:srgbClr val="E46C0A"/>
                </a:solidFill>
              </a:rPr>
              <a:t> de R</a:t>
            </a:r>
          </a:p>
        </p:txBody>
      </p:sp>
    </p:spTree>
    <p:extLst>
      <p:ext uri="{BB962C8B-B14F-4D97-AF65-F5344CB8AC3E}">
        <p14:creationId xmlns:p14="http://schemas.microsoft.com/office/powerpoint/2010/main" val="287117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ChangeArrowheads="1"/>
          </p:cNvSpPr>
          <p:nvPr/>
        </p:nvSpPr>
        <p:spPr bwMode="auto">
          <a:xfrm>
            <a:off x="457200" y="951131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+mj-lt"/>
              </a:rPr>
              <a:t>Lunes </a:t>
            </a:r>
            <a:r>
              <a:rPr lang="en-US" sz="2400" b="1" dirty="0" err="1">
                <a:solidFill>
                  <a:srgbClr val="404040"/>
                </a:solidFill>
                <a:latin typeface="+mj-lt"/>
              </a:rPr>
              <a:t>abril</a:t>
            </a:r>
            <a:r>
              <a:rPr lang="en-US" sz="2400" b="1" dirty="0">
                <a:solidFill>
                  <a:srgbClr val="404040"/>
                </a:solidFill>
                <a:latin typeface="+mj-lt"/>
              </a:rPr>
              <a:t> 29, martes </a:t>
            </a:r>
            <a:r>
              <a:rPr lang="en-US" sz="2400" b="1" dirty="0" err="1">
                <a:solidFill>
                  <a:srgbClr val="404040"/>
                </a:solidFill>
                <a:latin typeface="+mj-lt"/>
              </a:rPr>
              <a:t>abril</a:t>
            </a:r>
            <a:r>
              <a:rPr lang="en-US" sz="2400" b="1" dirty="0">
                <a:solidFill>
                  <a:srgbClr val="404040"/>
                </a:solidFill>
                <a:latin typeface="+mj-lt"/>
              </a:rPr>
              <a:t> 30 y </a:t>
            </a:r>
            <a:r>
              <a:rPr lang="en-US" sz="2400" b="1" dirty="0" err="1">
                <a:solidFill>
                  <a:srgbClr val="404040"/>
                </a:solidFill>
                <a:latin typeface="+mj-lt"/>
              </a:rPr>
              <a:t>jueves</a:t>
            </a:r>
            <a:r>
              <a:rPr lang="en-US" sz="2400" b="1" dirty="0">
                <a:solidFill>
                  <a:srgbClr val="404040"/>
                </a:solidFill>
                <a:latin typeface="+mj-lt"/>
              </a:rPr>
              <a:t> mayo 2:</a:t>
            </a:r>
          </a:p>
          <a:p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Sesión</a:t>
            </a:r>
            <a:r>
              <a:rPr lang="en-US" sz="2400" dirty="0">
                <a:latin typeface="+mj-lt"/>
              </a:rPr>
              <a:t> 1</a:t>
            </a:r>
            <a:r>
              <a:rPr lang="en-US" sz="2400" b="1" dirty="0">
                <a:solidFill>
                  <a:srgbClr val="77933C"/>
                </a:solidFill>
                <a:latin typeface="+mj-lt"/>
              </a:rPr>
              <a:t> de 11:00 am a 11:50 am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, enlace: </a:t>
            </a:r>
            <a:r>
              <a:rPr lang="en-US" sz="2400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+mj-lt"/>
                <a:hlinkClick r:id="rId2"/>
              </a:rPr>
              <a:t>https://meet.google.com/wno-uzzz-cff</a:t>
            </a:r>
            <a:endParaRPr lang="en-US" sz="2400" b="0" i="0" u="sng" dirty="0">
              <a:solidFill>
                <a:srgbClr val="0000FF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endParaRPr lang="en-US" sz="2400" dirty="0">
              <a:solidFill>
                <a:srgbClr val="404040"/>
              </a:solidFill>
              <a:latin typeface="+mj-lt"/>
            </a:endParaRPr>
          </a:p>
          <a:p>
            <a:r>
              <a:rPr lang="en-US" sz="2400" dirty="0" err="1">
                <a:latin typeface="+mj-lt"/>
              </a:rPr>
              <a:t>Sesión</a:t>
            </a:r>
            <a:r>
              <a:rPr lang="en-US" sz="2400" dirty="0">
                <a:latin typeface="+mj-lt"/>
              </a:rPr>
              <a:t> 2 </a:t>
            </a:r>
            <a:r>
              <a:rPr lang="en-US" sz="2400" b="1" dirty="0">
                <a:solidFill>
                  <a:srgbClr val="77933C"/>
                </a:solidFill>
                <a:latin typeface="+mj-lt"/>
              </a:rPr>
              <a:t>de 12:05 pm a 12:55 pm</a:t>
            </a:r>
            <a:r>
              <a:rPr lang="en-US" sz="2400" dirty="0">
                <a:latin typeface="+mj-lt"/>
              </a:rPr>
              <a:t>, enlace: </a:t>
            </a:r>
            <a:r>
              <a:rPr lang="en-US" sz="2400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+mj-lt"/>
                <a:hlinkClick r:id="rId3"/>
              </a:rPr>
              <a:t>https://meet.google.com/snd-szsf-wrb</a:t>
            </a:r>
            <a:endParaRPr lang="en-US" sz="2400" dirty="0">
              <a:latin typeface="+mj-lt"/>
            </a:endParaRPr>
          </a:p>
          <a:p>
            <a:endParaRPr lang="en-US" sz="2400" dirty="0">
              <a:solidFill>
                <a:srgbClr val="40404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404040"/>
                </a:solidFill>
                <a:latin typeface="+mj-lt"/>
              </a:rPr>
              <a:t>Viernes mayo 3:</a:t>
            </a:r>
          </a:p>
          <a:p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Sesión</a:t>
            </a:r>
            <a:r>
              <a:rPr lang="en-US" sz="2400" dirty="0">
                <a:latin typeface="+mj-lt"/>
              </a:rPr>
              <a:t> 1 </a:t>
            </a:r>
            <a:r>
              <a:rPr lang="en-US" sz="2400" b="1" dirty="0">
                <a:solidFill>
                  <a:srgbClr val="77933C"/>
                </a:solidFill>
                <a:latin typeface="+mj-lt"/>
              </a:rPr>
              <a:t>9:00 am a 9:50 am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, enlace: </a:t>
            </a:r>
            <a:r>
              <a:rPr lang="en-US" sz="2400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+mj-lt"/>
                <a:hlinkClick r:id="rId2"/>
              </a:rPr>
              <a:t>https://meet.google.com/wno-uzzz-cff</a:t>
            </a:r>
            <a:endParaRPr lang="en-US" sz="2400" b="0" i="0" u="sng" dirty="0">
              <a:solidFill>
                <a:srgbClr val="0000FF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endParaRPr lang="en-US" sz="2400" dirty="0">
              <a:solidFill>
                <a:srgbClr val="404040"/>
              </a:solidFill>
              <a:latin typeface="+mj-lt"/>
            </a:endParaRPr>
          </a:p>
          <a:p>
            <a:r>
              <a:rPr lang="en-US" sz="2400" dirty="0" err="1">
                <a:solidFill>
                  <a:srgbClr val="404040"/>
                </a:solidFill>
                <a:latin typeface="+mj-lt"/>
              </a:rPr>
              <a:t>S</a:t>
            </a:r>
            <a:r>
              <a:rPr lang="en-US" sz="2400" dirty="0" err="1">
                <a:latin typeface="+mj-lt"/>
              </a:rPr>
              <a:t>esión</a:t>
            </a:r>
            <a:r>
              <a:rPr lang="en-US" sz="2400" dirty="0">
                <a:latin typeface="+mj-lt"/>
              </a:rPr>
              <a:t> 2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77933C"/>
                </a:solidFill>
                <a:latin typeface="+mj-lt"/>
              </a:rPr>
              <a:t>10:05 am a 10:55 am</a:t>
            </a:r>
            <a:r>
              <a:rPr lang="en-US" sz="2400" dirty="0">
                <a:latin typeface="+mj-lt"/>
              </a:rPr>
              <a:t>, enlace: </a:t>
            </a:r>
            <a:r>
              <a:rPr lang="en-US" sz="2400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+mj-lt"/>
                <a:hlinkClick r:id="rId3"/>
              </a:rPr>
              <a:t>https://meet.google.com/snd-szsf-wrb</a:t>
            </a:r>
            <a:endParaRPr lang="en-US" sz="2400" dirty="0">
              <a:latin typeface="+mj-lt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7200" y="152400"/>
            <a:ext cx="1834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Logística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44500"/>
            <a:ext cx="1393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Temas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A2D3D82-268B-4BD1-9C5E-9002C078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773704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http://rbasicsworkshop.weebly.com/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0"/>
            <a:ext cx="9144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+mn-lt"/>
                <a:cs typeface="+mn-cs"/>
              </a:rPr>
              <a:t>1. INTRODUCCIÓN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2294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¿Qué es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es un </a:t>
            </a:r>
            <a:r>
              <a:rPr lang="es-ES_tradnl" sz="2800" b="1" dirty="0">
                <a:solidFill>
                  <a:schemeClr val="accent3">
                    <a:lumMod val="75000"/>
                  </a:schemeClr>
                </a:solidFill>
              </a:rPr>
              <a:t>lenguaje</a:t>
            </a:r>
            <a:r>
              <a:rPr lang="es-ES_tradnl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s-ES_tradnl" sz="2800" b="1" dirty="0">
                <a:solidFill>
                  <a:srgbClr val="77933C"/>
                </a:solidFill>
              </a:rPr>
              <a:t>ambiente</a:t>
            </a:r>
            <a:r>
              <a:rPr lang="es-ES_tradnl" sz="2800" dirty="0">
                <a:solidFill>
                  <a:srgbClr val="77933C"/>
                </a:solidFill>
              </a:rPr>
              <a:t>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programación para análisis estadísticos y gráficos. </a:t>
            </a:r>
          </a:p>
          <a:p>
            <a:endParaRPr lang="es-ES_tradn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sz="2800" b="1" dirty="0">
                <a:solidFill>
                  <a:srgbClr val="77933C"/>
                </a:solidFill>
              </a:rPr>
              <a:t>Lenguaje de programación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porque está diseñado para </a:t>
            </a:r>
            <a:r>
              <a:rPr lang="es-ES_tradn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expresar (comunicar) procesos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pueden ser llevados a cabo por computadoras.</a:t>
            </a:r>
          </a:p>
          <a:p>
            <a:endParaRPr lang="es-ES_tradn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sz="2800" b="1" dirty="0">
                <a:solidFill>
                  <a:srgbClr val="77933C"/>
                </a:solidFill>
              </a:rPr>
              <a:t>Ambiente</a:t>
            </a:r>
            <a:r>
              <a:rPr lang="es-ES_tradnl" sz="2800" dirty="0">
                <a:solidFill>
                  <a:srgbClr val="77933C"/>
                </a:solidFill>
              </a:rPr>
              <a:t>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porque es un sistema planeado y coherente de herramientas.</a:t>
            </a:r>
            <a:b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3669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¿Para qué sirve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615857"/>
            <a:ext cx="8229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Para </a:t>
            </a:r>
            <a:r>
              <a:rPr lang="en-US" sz="2800" dirty="0" err="1"/>
              <a:t>manipular</a:t>
            </a:r>
            <a:r>
              <a:rPr lang="en-US" sz="2800" dirty="0"/>
              <a:t> y </a:t>
            </a:r>
            <a:r>
              <a:rPr lang="en-US" sz="2800" dirty="0" err="1"/>
              <a:t>analizar</a:t>
            </a:r>
            <a:r>
              <a:rPr lang="en-US" sz="2800" dirty="0"/>
              <a:t> </a:t>
            </a:r>
            <a:r>
              <a:rPr lang="en-US" sz="2800" dirty="0" err="1"/>
              <a:t>datos</a:t>
            </a:r>
            <a:r>
              <a:rPr lang="en-US" sz="2800" dirty="0"/>
              <a:t>, </a:t>
            </a:r>
            <a:r>
              <a:rPr lang="en-US" sz="2800" dirty="0" err="1"/>
              <a:t>crear</a:t>
            </a:r>
            <a:r>
              <a:rPr lang="en-US" sz="2800" dirty="0"/>
              <a:t> </a:t>
            </a:r>
            <a:r>
              <a:rPr lang="en-US" sz="2800" dirty="0" err="1"/>
              <a:t>gráficas</a:t>
            </a:r>
            <a:r>
              <a:rPr lang="en-US" sz="2800" dirty="0"/>
              <a:t>, </a:t>
            </a:r>
            <a:r>
              <a:rPr lang="en-US" sz="2800" dirty="0" err="1"/>
              <a:t>diseñar</a:t>
            </a:r>
            <a:r>
              <a:rPr lang="en-US" sz="2800" dirty="0"/>
              <a:t> y </a:t>
            </a:r>
            <a:r>
              <a:rPr lang="en-US" sz="2800" dirty="0" err="1"/>
              <a:t>realizar</a:t>
            </a:r>
            <a:r>
              <a:rPr lang="en-US" sz="2800" dirty="0"/>
              <a:t> </a:t>
            </a:r>
            <a:r>
              <a:rPr lang="en-US" sz="2800" dirty="0" err="1"/>
              <a:t>simulaciones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conmputadores</a:t>
            </a:r>
            <a:r>
              <a:rPr lang="en-US" sz="2800" dirty="0"/>
              <a:t>.</a:t>
            </a:r>
          </a:p>
          <a:p>
            <a:br>
              <a:rPr lang="en-US" sz="2800" dirty="0"/>
            </a:br>
            <a:r>
              <a:rPr lang="en-US" sz="2800" dirty="0"/>
              <a:t>La </a:t>
            </a:r>
            <a:r>
              <a:rPr lang="en-US" sz="2800" dirty="0" err="1"/>
              <a:t>versatilidad</a:t>
            </a:r>
            <a:r>
              <a:rPr lang="en-US" sz="2800" dirty="0"/>
              <a:t> de R es </a:t>
            </a:r>
            <a:r>
              <a:rPr lang="en-US" sz="2800" dirty="0" err="1"/>
              <a:t>aumentada</a:t>
            </a:r>
            <a:r>
              <a:rPr lang="en-US" sz="2800" dirty="0"/>
              <a:t> por miles de </a:t>
            </a:r>
            <a:r>
              <a:rPr lang="en-US" sz="2800" b="1" dirty="0">
                <a:solidFill>
                  <a:srgbClr val="77933C"/>
                </a:solidFill>
              </a:rPr>
              <a:t>”</a:t>
            </a:r>
            <a:r>
              <a:rPr lang="en-US" sz="2800" b="1" dirty="0" err="1">
                <a:solidFill>
                  <a:srgbClr val="77933C"/>
                </a:solidFill>
              </a:rPr>
              <a:t>paquetes</a:t>
            </a:r>
            <a:r>
              <a:rPr lang="en-US" sz="2800" b="1" dirty="0">
                <a:solidFill>
                  <a:srgbClr val="77933C"/>
                </a:solidFill>
              </a:rPr>
              <a:t>”</a:t>
            </a:r>
            <a:r>
              <a:rPr lang="en-US" sz="2800" dirty="0"/>
              <a:t> </a:t>
            </a:r>
            <a:r>
              <a:rPr lang="en-US" sz="2800" dirty="0" err="1"/>
              <a:t>descritos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“Task Views” </a:t>
            </a:r>
            <a:r>
              <a:rPr lang="en-US" sz="2800" dirty="0" err="1"/>
              <a:t>en</a:t>
            </a:r>
            <a:r>
              <a:rPr lang="en-US" sz="2800" dirty="0"/>
              <a:t> CRAN (The Comprehensive R Archive Network): </a:t>
            </a:r>
            <a:r>
              <a:rPr lang="en-US" sz="2800" dirty="0">
                <a:hlinkClick r:id="rId3"/>
              </a:rPr>
              <a:t>https://cran.r-project.org/web/views/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6286</TotalTime>
  <Words>1086</Words>
  <Application>Microsoft Office PowerPoint</Application>
  <PresentationFormat>On-screen Show (4:3)</PresentationFormat>
  <Paragraphs>303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Tello</dc:creator>
  <cp:lastModifiedBy>Ivan Jimenez</cp:lastModifiedBy>
  <cp:revision>322</cp:revision>
  <dcterms:created xsi:type="dcterms:W3CDTF">2006-08-16T00:00:00Z</dcterms:created>
  <dcterms:modified xsi:type="dcterms:W3CDTF">2024-04-28T19:16:20Z</dcterms:modified>
</cp:coreProperties>
</file>